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266" r:id="rId5"/>
    <p:sldId id="256" r:id="rId6"/>
    <p:sldId id="265" r:id="rId7"/>
    <p:sldId id="262" r:id="rId8"/>
    <p:sldId id="263" r:id="rId9"/>
    <p:sldId id="301" r:id="rId10"/>
    <p:sldId id="302" r:id="rId11"/>
    <p:sldId id="300" r:id="rId12"/>
    <p:sldId id="307" r:id="rId13"/>
    <p:sldId id="297" r:id="rId14"/>
    <p:sldId id="272" r:id="rId15"/>
    <p:sldId id="291" r:id="rId16"/>
    <p:sldId id="286" r:id="rId17"/>
    <p:sldId id="271" r:id="rId18"/>
    <p:sldId id="303" r:id="rId19"/>
    <p:sldId id="285" r:id="rId20"/>
    <p:sldId id="284" r:id="rId21"/>
    <p:sldId id="283" r:id="rId22"/>
    <p:sldId id="295" r:id="rId23"/>
    <p:sldId id="279" r:id="rId24"/>
    <p:sldId id="294" r:id="rId25"/>
    <p:sldId id="280" r:id="rId26"/>
    <p:sldId id="281" r:id="rId27"/>
    <p:sldId id="304" r:id="rId28"/>
    <p:sldId id="305" r:id="rId29"/>
    <p:sldId id="299" r:id="rId30"/>
    <p:sldId id="306" r:id="rId31"/>
    <p:sldId id="287" r:id="rId32"/>
    <p:sldId id="288" r:id="rId33"/>
    <p:sldId id="268" r:id="rId34"/>
    <p:sldId id="26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insbury James" initials="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75719" autoAdjust="0"/>
  </p:normalViewPr>
  <p:slideViewPr>
    <p:cSldViewPr>
      <p:cViewPr varScale="1">
        <p:scale>
          <a:sx n="62" d="100"/>
          <a:sy n="62" d="100"/>
        </p:scale>
        <p:origin x="1469" y="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38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DCO" userId="a122bed7-691d-4ea1-a1d5-81e996ae0092" providerId="ADAL" clId="{F072018D-8F92-46BB-A2A6-6C25E548D5E3}"/>
    <pc:docChg chg="custSel addSld modSld">
      <pc:chgData name="SENDCO" userId="a122bed7-691d-4ea1-a1d5-81e996ae0092" providerId="ADAL" clId="{F072018D-8F92-46BB-A2A6-6C25E548D5E3}" dt="2026-09-25T16:04:08.678" v="269" actId="20577"/>
      <pc:docMkLst>
        <pc:docMk/>
      </pc:docMkLst>
      <pc:sldChg chg="modSp new mod">
        <pc:chgData name="SENDCO" userId="a122bed7-691d-4ea1-a1d5-81e996ae0092" providerId="ADAL" clId="{F072018D-8F92-46BB-A2A6-6C25E548D5E3}" dt="2026-09-25T16:04:08.678" v="269" actId="20577"/>
        <pc:sldMkLst>
          <pc:docMk/>
          <pc:sldMk cId="901601917" sldId="307"/>
        </pc:sldMkLst>
        <pc:spChg chg="mod">
          <ac:chgData name="SENDCO" userId="a122bed7-691d-4ea1-a1d5-81e996ae0092" providerId="ADAL" clId="{F072018D-8F92-46BB-A2A6-6C25E548D5E3}" dt="2026-09-25T16:04:08.678" v="269" actId="20577"/>
          <ac:spMkLst>
            <pc:docMk/>
            <pc:sldMk cId="901601917" sldId="307"/>
            <ac:spMk id="2" creationId="{4BF3C586-3914-E2E8-CC12-BEA0646135C2}"/>
          </ac:spMkLst>
        </pc:spChg>
        <pc:spChg chg="mod">
          <ac:chgData name="SENDCO" userId="a122bed7-691d-4ea1-a1d5-81e996ae0092" providerId="ADAL" clId="{F072018D-8F92-46BB-A2A6-6C25E548D5E3}" dt="2026-09-25T16:03:59.610" v="268" actId="20577"/>
          <ac:spMkLst>
            <pc:docMk/>
            <pc:sldMk cId="901601917" sldId="307"/>
            <ac:spMk id="3" creationId="{6610FBE4-0A8E-7CB9-09C5-B2138C1B67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1231BB-C1B7-4D34-99BC-73C3752A83F5}" type="datetimeFigureOut">
              <a:rPr lang="en-GB" smtClean="0"/>
              <a:t>25/09/2026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6ABF54-448A-4036-9A5E-FAB9B2120A1A}" type="slidenum">
              <a:rPr lang="en-GB" smtClean="0"/>
              <a:t>‹#›</a:t>
            </a:fld>
            <a:endParaRPr lang="en-GB"/>
          </a:p>
        </p:txBody>
      </p:sp>
    </p:spTree>
    <p:extLst>
      <p:ext uri="{BB962C8B-B14F-4D97-AF65-F5344CB8AC3E}">
        <p14:creationId xmlns:p14="http://schemas.microsoft.com/office/powerpoint/2010/main" val="346829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Mission</a:t>
            </a:r>
            <a:r>
              <a:rPr lang="en-GB" baseline="0" dirty="0"/>
              <a:t> statement </a:t>
            </a:r>
            <a:endParaRPr lang="en-GB" dirty="0"/>
          </a:p>
        </p:txBody>
      </p:sp>
      <p:sp>
        <p:nvSpPr>
          <p:cNvPr id="4" name="Slide Number Placeholder 3"/>
          <p:cNvSpPr>
            <a:spLocks noGrp="1"/>
          </p:cNvSpPr>
          <p:nvPr>
            <p:ph type="sldNum" sz="quarter" idx="10"/>
          </p:nvPr>
        </p:nvSpPr>
        <p:spPr/>
        <p:txBody>
          <a:bodyPr/>
          <a:lstStyle/>
          <a:p>
            <a:fld id="{4F6ABF54-448A-4036-9A5E-FAB9B2120A1A}" type="slidenum">
              <a:rPr lang="en-GB" smtClean="0"/>
              <a:t>3</a:t>
            </a:fld>
            <a:endParaRPr lang="en-GB"/>
          </a:p>
        </p:txBody>
      </p:sp>
    </p:spTree>
    <p:extLst>
      <p:ext uri="{BB962C8B-B14F-4D97-AF65-F5344CB8AC3E}">
        <p14:creationId xmlns:p14="http://schemas.microsoft.com/office/powerpoint/2010/main" val="3461066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Health</a:t>
            </a:r>
            <a:r>
              <a:rPr lang="en-GB" baseline="0" dirty="0"/>
              <a:t> and safety, all staff are fully qualified first aiders, and child protection trained as well as qualified in all the activities that they run.</a:t>
            </a:r>
            <a:endParaRPr lang="en-GB" dirty="0"/>
          </a:p>
        </p:txBody>
      </p:sp>
      <p:sp>
        <p:nvSpPr>
          <p:cNvPr id="4" name="Slide Number Placeholder 3"/>
          <p:cNvSpPr>
            <a:spLocks noGrp="1"/>
          </p:cNvSpPr>
          <p:nvPr>
            <p:ph type="sldNum" sz="quarter" idx="10"/>
          </p:nvPr>
        </p:nvSpPr>
        <p:spPr/>
        <p:txBody>
          <a:bodyPr/>
          <a:lstStyle/>
          <a:p>
            <a:fld id="{4F6ABF54-448A-4036-9A5E-FAB9B2120A1A}" type="slidenum">
              <a:rPr lang="en-GB" smtClean="0"/>
              <a:t>4</a:t>
            </a:fld>
            <a:endParaRPr lang="en-GB"/>
          </a:p>
        </p:txBody>
      </p:sp>
    </p:spTree>
    <p:extLst>
      <p:ext uri="{BB962C8B-B14F-4D97-AF65-F5344CB8AC3E}">
        <p14:creationId xmlns:p14="http://schemas.microsoft.com/office/powerpoint/2010/main" val="2704486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 of the Key selling points of a stay with us</a:t>
            </a:r>
          </a:p>
          <a:p>
            <a:endParaRPr lang="en-GB" sz="1100" b="0" dirty="0"/>
          </a:p>
          <a:p>
            <a:r>
              <a:rPr lang="en-GB" sz="1100" b="0" dirty="0"/>
              <a:t>Dedicated lounge for your stay </a:t>
            </a:r>
          </a:p>
          <a:p>
            <a:endParaRPr lang="en-GB" sz="1100" b="0" dirty="0"/>
          </a:p>
          <a:p>
            <a:r>
              <a:rPr lang="en-GB" sz="1100" b="0" dirty="0"/>
              <a:t>Dormitory style bedrooms with bunk beds</a:t>
            </a:r>
          </a:p>
          <a:p>
            <a:endParaRPr lang="en-GB" sz="1100" b="0" dirty="0"/>
          </a:p>
          <a:p>
            <a:r>
              <a:rPr lang="en-GB" sz="1100" b="0" dirty="0"/>
              <a:t>Alarmed hallway access to keep young people safe</a:t>
            </a:r>
          </a:p>
          <a:p>
            <a:endParaRPr lang="en-GB" sz="1100" b="0" dirty="0"/>
          </a:p>
          <a:p>
            <a:r>
              <a:rPr lang="en-GB" sz="1100" b="0" dirty="0"/>
              <a:t>Activities which teachers can run in the evenings</a:t>
            </a:r>
          </a:p>
          <a:p>
            <a:endParaRPr lang="en-GB" sz="1100" b="0" dirty="0"/>
          </a:p>
          <a:p>
            <a:r>
              <a:rPr lang="en-GB" sz="1100" b="0" dirty="0"/>
              <a:t>Large areas of open space for groups to use in the evenings</a:t>
            </a:r>
          </a:p>
          <a:p>
            <a:endParaRPr lang="en-GB" sz="1100" b="0" dirty="0"/>
          </a:p>
          <a:p>
            <a:r>
              <a:rPr lang="en-GB" sz="1100" b="0" dirty="0"/>
              <a:t>Freshly cooked meals with locally sourced produce</a:t>
            </a:r>
          </a:p>
          <a:p>
            <a:endParaRPr lang="en-GB" dirty="0"/>
          </a:p>
        </p:txBody>
      </p:sp>
      <p:sp>
        <p:nvSpPr>
          <p:cNvPr id="4" name="Slide Number Placeholder 3"/>
          <p:cNvSpPr>
            <a:spLocks noGrp="1"/>
          </p:cNvSpPr>
          <p:nvPr>
            <p:ph type="sldNum" sz="quarter" idx="10"/>
          </p:nvPr>
        </p:nvSpPr>
        <p:spPr/>
        <p:txBody>
          <a:bodyPr/>
          <a:lstStyle/>
          <a:p>
            <a:fld id="{4F6ABF54-448A-4036-9A5E-FAB9B2120A1A}" type="slidenum">
              <a:rPr lang="en-GB" smtClean="0"/>
              <a:t>5</a:t>
            </a:fld>
            <a:endParaRPr lang="en-GB"/>
          </a:p>
        </p:txBody>
      </p:sp>
    </p:spTree>
    <p:extLst>
      <p:ext uri="{BB962C8B-B14F-4D97-AF65-F5344CB8AC3E}">
        <p14:creationId xmlns:p14="http://schemas.microsoft.com/office/powerpoint/2010/main" val="3869649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ABF54-448A-4036-9A5E-FAB9B2120A1A}" type="slidenum">
              <a:rPr lang="en-GB" smtClean="0"/>
              <a:t>6</a:t>
            </a:fld>
            <a:endParaRPr lang="en-GB"/>
          </a:p>
        </p:txBody>
      </p:sp>
    </p:spTree>
    <p:extLst>
      <p:ext uri="{BB962C8B-B14F-4D97-AF65-F5344CB8AC3E}">
        <p14:creationId xmlns:p14="http://schemas.microsoft.com/office/powerpoint/2010/main" val="179423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6ABF54-448A-4036-9A5E-FAB9B2120A1A}" type="slidenum">
              <a:rPr lang="en-GB" smtClean="0"/>
              <a:t>9</a:t>
            </a:fld>
            <a:endParaRPr lang="en-GB"/>
          </a:p>
        </p:txBody>
      </p:sp>
    </p:spTree>
    <p:extLst>
      <p:ext uri="{BB962C8B-B14F-4D97-AF65-F5344CB8AC3E}">
        <p14:creationId xmlns:p14="http://schemas.microsoft.com/office/powerpoint/2010/main" val="2711031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and example of one of our menu’s for a day at Grafham</a:t>
            </a:r>
            <a:r>
              <a:rPr lang="en-GB" baseline="0" dirty="0"/>
              <a:t>. These change each day during your stay.</a:t>
            </a:r>
            <a:endParaRPr lang="en-GB" dirty="0"/>
          </a:p>
        </p:txBody>
      </p:sp>
      <p:sp>
        <p:nvSpPr>
          <p:cNvPr id="4" name="Slide Number Placeholder 3"/>
          <p:cNvSpPr>
            <a:spLocks noGrp="1"/>
          </p:cNvSpPr>
          <p:nvPr>
            <p:ph type="sldNum" sz="quarter" idx="10"/>
          </p:nvPr>
        </p:nvSpPr>
        <p:spPr/>
        <p:txBody>
          <a:bodyPr/>
          <a:lstStyle/>
          <a:p>
            <a:fld id="{4F6ABF54-448A-4036-9A5E-FAB9B2120A1A}" type="slidenum">
              <a:rPr lang="en-GB" smtClean="0"/>
              <a:t>14</a:t>
            </a:fld>
            <a:endParaRPr lang="en-GB"/>
          </a:p>
        </p:txBody>
      </p:sp>
    </p:spTree>
    <p:extLst>
      <p:ext uri="{BB962C8B-B14F-4D97-AF65-F5344CB8AC3E}">
        <p14:creationId xmlns:p14="http://schemas.microsoft.com/office/powerpoint/2010/main" val="165042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Above are some quotes from some</a:t>
            </a:r>
            <a:r>
              <a:rPr lang="en-GB" baseline="0" dirty="0"/>
              <a:t> of last years school groups </a:t>
            </a:r>
            <a:endParaRPr lang="en-GB" dirty="0"/>
          </a:p>
        </p:txBody>
      </p:sp>
      <p:sp>
        <p:nvSpPr>
          <p:cNvPr id="4" name="Slide Number Placeholder 3"/>
          <p:cNvSpPr>
            <a:spLocks noGrp="1"/>
          </p:cNvSpPr>
          <p:nvPr>
            <p:ph type="sldNum" sz="quarter" idx="10"/>
          </p:nvPr>
        </p:nvSpPr>
        <p:spPr/>
        <p:txBody>
          <a:bodyPr/>
          <a:lstStyle/>
          <a:p>
            <a:fld id="{4F6ABF54-448A-4036-9A5E-FAB9B2120A1A}" type="slidenum">
              <a:rPr lang="en-GB" smtClean="0"/>
              <a:t>30</a:t>
            </a:fld>
            <a:endParaRPr lang="en-GB"/>
          </a:p>
        </p:txBody>
      </p:sp>
    </p:spTree>
    <p:extLst>
      <p:ext uri="{BB962C8B-B14F-4D97-AF65-F5344CB8AC3E}">
        <p14:creationId xmlns:p14="http://schemas.microsoft.com/office/powerpoint/2010/main" val="4278081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Any questions ??</a:t>
            </a:r>
          </a:p>
        </p:txBody>
      </p:sp>
      <p:sp>
        <p:nvSpPr>
          <p:cNvPr id="4" name="Slide Number Placeholder 3"/>
          <p:cNvSpPr>
            <a:spLocks noGrp="1"/>
          </p:cNvSpPr>
          <p:nvPr>
            <p:ph type="sldNum" sz="quarter" idx="10"/>
          </p:nvPr>
        </p:nvSpPr>
        <p:spPr/>
        <p:txBody>
          <a:bodyPr/>
          <a:lstStyle/>
          <a:p>
            <a:fld id="{4F6ABF54-448A-4036-9A5E-FAB9B2120A1A}" type="slidenum">
              <a:rPr lang="en-GB" smtClean="0"/>
              <a:t>31</a:t>
            </a:fld>
            <a:endParaRPr lang="en-GB"/>
          </a:p>
        </p:txBody>
      </p:sp>
    </p:spTree>
    <p:extLst>
      <p:ext uri="{BB962C8B-B14F-4D97-AF65-F5344CB8AC3E}">
        <p14:creationId xmlns:p14="http://schemas.microsoft.com/office/powerpoint/2010/main" val="30379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48BBCB6-DEBB-4437-AC68-2368FE806244}"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607915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8BBCB6-DEBB-4437-AC68-2368FE806244}"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13944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8BBCB6-DEBB-4437-AC68-2368FE806244}"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243571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48BBCB6-DEBB-4437-AC68-2368FE806244}"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2552927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48BBCB6-DEBB-4437-AC68-2368FE806244}"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353559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48BBCB6-DEBB-4437-AC68-2368FE806244}"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735831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8BBCB6-DEBB-4437-AC68-2368FE806244}"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5865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8BBCB6-DEBB-4437-AC68-2368FE806244}"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270078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8BBCB6-DEBB-4437-AC68-2368FE806244}"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280434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8BBCB6-DEBB-4437-AC68-2368FE806244}"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288048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8BBCB6-DEBB-4437-AC68-2368FE806244}"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C1577F-9D0A-4BE8-A3AA-BE9445D55965}" type="slidenum">
              <a:rPr lang="en-GB" smtClean="0"/>
              <a:t>‹#›</a:t>
            </a:fld>
            <a:endParaRPr lang="en-GB"/>
          </a:p>
        </p:txBody>
      </p:sp>
    </p:spTree>
    <p:extLst>
      <p:ext uri="{BB962C8B-B14F-4D97-AF65-F5344CB8AC3E}">
        <p14:creationId xmlns:p14="http://schemas.microsoft.com/office/powerpoint/2010/main" val="130090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4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8BBCB6-DEBB-4437-AC68-2368FE806244}" type="datetimeFigureOut">
              <a:rPr lang="en-GB" smtClean="0"/>
              <a:t>25/09/2026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1577F-9D0A-4BE8-A3AA-BE9445D55965}" type="slidenum">
              <a:rPr lang="en-GB" smtClean="0"/>
              <a:t>‹#›</a:t>
            </a:fld>
            <a:endParaRPr lang="en-GB"/>
          </a:p>
        </p:txBody>
      </p:sp>
    </p:spTree>
    <p:extLst>
      <p:ext uri="{BB962C8B-B14F-4D97-AF65-F5344CB8AC3E}">
        <p14:creationId xmlns:p14="http://schemas.microsoft.com/office/powerpoint/2010/main" val="2100605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338" y="-144463"/>
            <a:ext cx="10734676" cy="7153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0773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2420888"/>
            <a:ext cx="7772400" cy="1470025"/>
          </a:xfrm>
        </p:spPr>
        <p:txBody>
          <a:bodyPr>
            <a:noAutofit/>
          </a:bodyPr>
          <a:lstStyle/>
          <a:p>
            <a:r>
              <a:rPr lang="en-GB" sz="8800" dirty="0">
                <a:solidFill>
                  <a:schemeClr val="accent5">
                    <a:lumMod val="75000"/>
                  </a:schemeClr>
                </a:solidFill>
                <a:latin typeface="Arial" panose="020B0604020202020204" pitchFamily="34" charset="0"/>
                <a:cs typeface="Arial" panose="020B0604020202020204" pitchFamily="34" charset="0"/>
              </a:rPr>
              <a:t>Residential </a:t>
            </a:r>
            <a:br>
              <a:rPr lang="en-GB" sz="8800" dirty="0">
                <a:solidFill>
                  <a:schemeClr val="accent5">
                    <a:lumMod val="75000"/>
                  </a:schemeClr>
                </a:solidFill>
                <a:latin typeface="Arial" panose="020B0604020202020204" pitchFamily="34" charset="0"/>
                <a:cs typeface="Arial" panose="020B0604020202020204" pitchFamily="34" charset="0"/>
              </a:rPr>
            </a:br>
            <a:r>
              <a:rPr lang="en-GB" sz="8800" dirty="0">
                <a:solidFill>
                  <a:schemeClr val="accent5">
                    <a:lumMod val="75000"/>
                  </a:schemeClr>
                </a:solidFill>
                <a:latin typeface="Arial" panose="020B0604020202020204" pitchFamily="34" charset="0"/>
                <a:cs typeface="Arial" panose="020B0604020202020204" pitchFamily="34" charset="0"/>
              </a:rPr>
              <a:t>Schools visit</a:t>
            </a:r>
            <a:br>
              <a:rPr lang="en-GB" sz="8800" dirty="0">
                <a:solidFill>
                  <a:schemeClr val="accent5">
                    <a:lumMod val="75000"/>
                  </a:schemeClr>
                </a:solidFill>
                <a:latin typeface="Arial" panose="020B0604020202020204" pitchFamily="34" charset="0"/>
                <a:cs typeface="Arial" panose="020B0604020202020204" pitchFamily="34" charset="0"/>
              </a:rPr>
            </a:br>
            <a:r>
              <a:rPr lang="en-GB" sz="4000" dirty="0">
                <a:latin typeface="+mn-lt"/>
                <a:cs typeface="Arial" panose="020B0604020202020204" pitchFamily="34" charset="0"/>
              </a:rPr>
              <a:t>Wednesday 7</a:t>
            </a:r>
            <a:r>
              <a:rPr lang="en-GB" sz="4000" baseline="30000" dirty="0">
                <a:latin typeface="+mn-lt"/>
                <a:cs typeface="Arial" panose="020B0604020202020204" pitchFamily="34" charset="0"/>
              </a:rPr>
              <a:t>th </a:t>
            </a:r>
            <a:r>
              <a:rPr lang="en-GB" sz="4000" dirty="0">
                <a:latin typeface="+mn-lt"/>
                <a:cs typeface="Arial" panose="020B0604020202020204" pitchFamily="34" charset="0"/>
              </a:rPr>
              <a:t>October  - </a:t>
            </a:r>
            <a:br>
              <a:rPr lang="en-GB" sz="4000" dirty="0">
                <a:latin typeface="+mn-lt"/>
                <a:cs typeface="Arial" panose="020B0604020202020204" pitchFamily="34" charset="0"/>
              </a:rPr>
            </a:br>
            <a:r>
              <a:rPr lang="en-GB" sz="4000" dirty="0">
                <a:latin typeface="+mn-lt"/>
                <a:cs typeface="Arial" panose="020B0604020202020204" pitchFamily="34" charset="0"/>
              </a:rPr>
              <a:t>Friday 10</a:t>
            </a:r>
            <a:r>
              <a:rPr lang="en-GB" sz="4000" baseline="30000" dirty="0">
                <a:latin typeface="+mn-lt"/>
                <a:cs typeface="Arial" panose="020B0604020202020204" pitchFamily="34" charset="0"/>
              </a:rPr>
              <a:t>th</a:t>
            </a:r>
            <a:r>
              <a:rPr lang="en-GB" sz="4000" dirty="0">
                <a:latin typeface="+mn-lt"/>
                <a:cs typeface="Arial" panose="020B0604020202020204" pitchFamily="34" charset="0"/>
              </a:rPr>
              <a:t> October</a:t>
            </a:r>
            <a:br>
              <a:rPr lang="en-GB" sz="4000" dirty="0">
                <a:latin typeface="+mn-lt"/>
                <a:cs typeface="Arial" panose="020B0604020202020204" pitchFamily="34" charset="0"/>
              </a:rPr>
            </a:br>
            <a:br>
              <a:rPr lang="en-GB" sz="4000" dirty="0">
                <a:latin typeface="+mn-lt"/>
                <a:cs typeface="Arial" panose="020B0604020202020204" pitchFamily="34" charset="0"/>
              </a:rPr>
            </a:br>
            <a:r>
              <a:rPr lang="en-GB" sz="4000" dirty="0">
                <a:latin typeface="+mn-lt"/>
                <a:cs typeface="Arial" panose="020B0604020202020204" pitchFamily="34" charset="0"/>
              </a:rPr>
              <a:t>Arrive 10:00 Wednesday</a:t>
            </a:r>
            <a:br>
              <a:rPr lang="en-GB" sz="4000" dirty="0">
                <a:latin typeface="+mn-lt"/>
                <a:cs typeface="Arial" panose="020B0604020202020204" pitchFamily="34" charset="0"/>
              </a:rPr>
            </a:br>
            <a:r>
              <a:rPr lang="en-GB" sz="4000" dirty="0">
                <a:latin typeface="+mn-lt"/>
                <a:cs typeface="Arial" panose="020B0604020202020204" pitchFamily="34" charset="0"/>
              </a:rPr>
              <a:t>Leave 14:30 Friday</a:t>
            </a:r>
          </a:p>
        </p:txBody>
      </p:sp>
      <p:sp>
        <p:nvSpPr>
          <p:cNvPr id="6" name="Flowchart: Manual Input 5"/>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p:cNvSpPr txBox="1"/>
          <p:nvPr/>
        </p:nvSpPr>
        <p:spPr>
          <a:xfrm rot="16398168">
            <a:off x="-2546953" y="2742671"/>
            <a:ext cx="6752939" cy="1323439"/>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p:txBody>
      </p:sp>
      <p:pic>
        <p:nvPicPr>
          <p:cNvPr id="1027" name="Picture 3" descr="\\ccc.cambridgeshire.gov.uk\data\Elh Grafham Water Centre\Marketing\Branding\CCCLogos&amp;Others\CCC white transparent.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8549" y="6134177"/>
            <a:ext cx="1920652" cy="72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08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GB" sz="2400" i="1" dirty="0"/>
          </a:p>
          <a:p>
            <a:pPr marL="0" indent="0" algn="ctr">
              <a:buNone/>
            </a:pPr>
            <a:r>
              <a:rPr lang="en-GB" sz="2400" b="1" i="1" dirty="0"/>
              <a:t>“At Grafham Water Centre we aim to Change Young Peoples’ lives by providing positive, challenging, new outdoor learning experiences. We broaden young people’s horizons and foster a respect for the natural environment and people around them by creating a community focused residential environment. Our ethos is based on understanding, inclusion and opportunities for all.” </a:t>
            </a:r>
          </a:p>
        </p:txBody>
      </p:sp>
    </p:spTree>
    <p:extLst>
      <p:ext uri="{BB962C8B-B14F-4D97-AF65-F5344CB8AC3E}">
        <p14:creationId xmlns:p14="http://schemas.microsoft.com/office/powerpoint/2010/main" val="2201984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5358" y="692696"/>
            <a:ext cx="6833106" cy="5040560"/>
          </a:xfrm>
        </p:spPr>
        <p:txBody>
          <a:bodyPr>
            <a:noAutofit/>
          </a:bodyPr>
          <a:lstStyle/>
          <a:p>
            <a:pPr>
              <a:buFontTx/>
              <a:buChar char="-"/>
            </a:pPr>
            <a:r>
              <a:rPr lang="en-GB" sz="2800" b="1" dirty="0"/>
              <a:t>All staff are DBS checked.</a:t>
            </a:r>
          </a:p>
          <a:p>
            <a:pPr>
              <a:buFontTx/>
              <a:buChar char="-"/>
            </a:pPr>
            <a:r>
              <a:rPr lang="en-GB" sz="2800" b="1" dirty="0"/>
              <a:t>Our Centre buildings are covered by CCTV. </a:t>
            </a:r>
          </a:p>
          <a:p>
            <a:pPr>
              <a:buFontTx/>
              <a:buChar char="-"/>
            </a:pPr>
            <a:r>
              <a:rPr lang="en-GB" sz="2800" b="1" dirty="0"/>
              <a:t>All instructors are qualified to run the activities that they are leading and are First Aid qualified. </a:t>
            </a:r>
          </a:p>
          <a:p>
            <a:pPr>
              <a:buFontTx/>
              <a:buChar char="-"/>
            </a:pPr>
            <a:endParaRPr lang="en-GB" sz="2800" b="1" dirty="0"/>
          </a:p>
          <a:p>
            <a:pPr>
              <a:buFontTx/>
              <a:buChar char="-"/>
            </a:pPr>
            <a:r>
              <a:rPr lang="en-GB" sz="2800" b="1" dirty="0"/>
              <a:t>We are dedicated to the wellbeing of all children that visit our site, holding AALA, AHOEC, IOL, accreditation.  We are a </a:t>
            </a:r>
            <a:r>
              <a:rPr lang="en-GB" sz="2800" b="1" dirty="0" err="1"/>
              <a:t>LOtC</a:t>
            </a:r>
            <a:r>
              <a:rPr lang="en-GB" sz="2800" b="1" dirty="0"/>
              <a:t> Gold Standard Centre .</a:t>
            </a:r>
          </a:p>
        </p:txBody>
      </p:sp>
      <p:sp>
        <p:nvSpPr>
          <p:cNvPr id="4" name="Flowchart: Manual Input 3"/>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rot="16398168">
            <a:off x="-2546953" y="2527227"/>
            <a:ext cx="6752939" cy="1754326"/>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a:p>
            <a:r>
              <a:rPr lang="en-GB" sz="2800" b="1" dirty="0">
                <a:solidFill>
                  <a:schemeClr val="bg1"/>
                </a:solidFill>
              </a:rPr>
              <a:t>				Heath &amp; Safety </a:t>
            </a:r>
          </a:p>
        </p:txBody>
      </p:sp>
      <p:pic>
        <p:nvPicPr>
          <p:cNvPr id="6" name="Picture 5" descr="\\ccc.cambridgeshire.gov.uk\data\Elh Grafham Water Centre\Marketing\Branding\CCCLogos&amp;Others\AHOEC Black and gold Nov2015.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3301" y="5876288"/>
            <a:ext cx="709612" cy="782454"/>
          </a:xfrm>
          <a:prstGeom prst="rect">
            <a:avLst/>
          </a:prstGeom>
          <a:noFill/>
          <a:ln>
            <a:noFill/>
          </a:ln>
        </p:spPr>
      </p:pic>
      <p:pic>
        <p:nvPicPr>
          <p:cNvPr id="7" name="Picture 6" descr="\\ccc.cambridgeshire.gov.uk\data\Elh Grafham Water Centre\Marketing\Branding\CCCLogos&amp;Others\Other logos\AALA logo bitmap.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2684" y="5890725"/>
            <a:ext cx="792088" cy="753580"/>
          </a:xfrm>
          <a:prstGeom prst="rect">
            <a:avLst/>
          </a:prstGeom>
          <a:noFill/>
          <a:ln>
            <a:noFill/>
          </a:ln>
        </p:spPr>
      </p:pic>
      <p:pic>
        <p:nvPicPr>
          <p:cNvPr id="8" name="Picture 7" descr="\\ccc.cambridgeshire.gov.uk\data\Elh Grafham Water Centre\Marketing\Branding\CCCLogos&amp;Others\Other logos\IOL May 2016.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4248" y="5943629"/>
            <a:ext cx="1800225" cy="723900"/>
          </a:xfrm>
          <a:prstGeom prst="rect">
            <a:avLst/>
          </a:prstGeom>
          <a:noFill/>
          <a:ln>
            <a:noFill/>
          </a:ln>
        </p:spPr>
      </p:pic>
      <p:pic>
        <p:nvPicPr>
          <p:cNvPr id="9" name="Picture 8" descr="\\ccc.cambridgeshire.gov.uk\data\Elh Grafham Water Centre\Marketing\Branding\GWC Logos\Logos for Brochure\QB_AwardedMark.tif"/>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0072" y="5905162"/>
            <a:ext cx="1008112" cy="757351"/>
          </a:xfrm>
          <a:prstGeom prst="rect">
            <a:avLst/>
          </a:prstGeom>
          <a:noFill/>
          <a:ln>
            <a:noFill/>
          </a:ln>
        </p:spPr>
      </p:pic>
    </p:spTree>
    <p:extLst>
      <p:ext uri="{BB962C8B-B14F-4D97-AF65-F5344CB8AC3E}">
        <p14:creationId xmlns:p14="http://schemas.microsoft.com/office/powerpoint/2010/main" val="156443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9751" y="908720"/>
            <a:ext cx="7064737" cy="5832648"/>
          </a:xfrm>
        </p:spPr>
        <p:txBody>
          <a:bodyPr>
            <a:normAutofit fontScale="77500" lnSpcReduction="20000"/>
          </a:bodyPr>
          <a:lstStyle/>
          <a:p>
            <a:r>
              <a:rPr lang="en-GB" b="1" dirty="0"/>
              <a:t>Dedicated lounge for your stay </a:t>
            </a:r>
          </a:p>
          <a:p>
            <a:endParaRPr lang="en-GB" b="1" dirty="0"/>
          </a:p>
          <a:p>
            <a:r>
              <a:rPr lang="en-GB" b="1" dirty="0"/>
              <a:t>Dormitory style bedrooms with bunk beds</a:t>
            </a:r>
          </a:p>
          <a:p>
            <a:endParaRPr lang="en-GB" b="1" dirty="0"/>
          </a:p>
          <a:p>
            <a:r>
              <a:rPr lang="en-GB" b="1" dirty="0"/>
              <a:t>Alarmed hallway access to keep young people safe</a:t>
            </a:r>
          </a:p>
          <a:p>
            <a:endParaRPr lang="en-GB" b="1" dirty="0"/>
          </a:p>
          <a:p>
            <a:r>
              <a:rPr lang="en-GB" b="1" dirty="0"/>
              <a:t>Activities which teachers can run in the evenings</a:t>
            </a:r>
          </a:p>
          <a:p>
            <a:endParaRPr lang="en-GB" b="1" dirty="0"/>
          </a:p>
          <a:p>
            <a:r>
              <a:rPr lang="en-GB" b="1" dirty="0"/>
              <a:t>Large areas of open space for groups to use in the evenings</a:t>
            </a:r>
          </a:p>
          <a:p>
            <a:endParaRPr lang="en-GB" b="1" dirty="0"/>
          </a:p>
          <a:p>
            <a:r>
              <a:rPr lang="en-GB" b="1" dirty="0"/>
              <a:t>Freshly cooked meals with locally sourced produce</a:t>
            </a:r>
          </a:p>
          <a:p>
            <a:endParaRPr lang="en-GB" b="1" dirty="0"/>
          </a:p>
          <a:p>
            <a:endParaRPr lang="en-GB" b="1" dirty="0"/>
          </a:p>
          <a:p>
            <a:endParaRPr lang="en-GB" b="1" dirty="0"/>
          </a:p>
          <a:p>
            <a:endParaRPr lang="en-GB" b="1" dirty="0"/>
          </a:p>
        </p:txBody>
      </p:sp>
      <p:sp>
        <p:nvSpPr>
          <p:cNvPr id="4" name="Flowchart: Manual Input 3"/>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rot="16398168">
            <a:off x="-2546953" y="2527227"/>
            <a:ext cx="6752939" cy="1754326"/>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a:p>
            <a:r>
              <a:rPr lang="en-GB" sz="2800" b="1" dirty="0">
                <a:solidFill>
                  <a:schemeClr val="bg1"/>
                </a:solidFill>
              </a:rPr>
              <a:t>				Facilities</a:t>
            </a:r>
          </a:p>
        </p:txBody>
      </p:sp>
    </p:spTree>
    <p:extLst>
      <p:ext uri="{BB962C8B-B14F-4D97-AF65-F5344CB8AC3E}">
        <p14:creationId xmlns:p14="http://schemas.microsoft.com/office/powerpoint/2010/main" val="1199204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13730" y="428206"/>
            <a:ext cx="8516539" cy="6001588"/>
          </a:xfrm>
          <a:prstGeom prst="rect">
            <a:avLst/>
          </a:prstGeom>
        </p:spPr>
      </p:pic>
      <p:pic>
        <p:nvPicPr>
          <p:cNvPr id="4" name="Picture 3">
            <a:extLst>
              <a:ext uri="{FF2B5EF4-FFF2-40B4-BE49-F238E27FC236}">
                <a16:creationId xmlns:a16="http://schemas.microsoft.com/office/drawing/2014/main" id="{0CF27930-520A-19A5-6884-A52AA00C0EFB}"/>
              </a:ext>
            </a:extLst>
          </p:cNvPr>
          <p:cNvPicPr>
            <a:picLocks noChangeAspect="1"/>
          </p:cNvPicPr>
          <p:nvPr/>
        </p:nvPicPr>
        <p:blipFill>
          <a:blip r:embed="rId4"/>
          <a:stretch>
            <a:fillRect/>
          </a:stretch>
        </p:blipFill>
        <p:spPr>
          <a:xfrm>
            <a:off x="4067944" y="3429000"/>
            <a:ext cx="4562203" cy="2592288"/>
          </a:xfrm>
          <a:prstGeom prst="rect">
            <a:avLst/>
          </a:prstGeom>
        </p:spPr>
      </p:pic>
    </p:spTree>
    <p:extLst>
      <p:ext uri="{BB962C8B-B14F-4D97-AF65-F5344CB8AC3E}">
        <p14:creationId xmlns:p14="http://schemas.microsoft.com/office/powerpoint/2010/main" val="449169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70019"/>
            <a:ext cx="9133721" cy="5911309"/>
          </a:xfrm>
          <a:prstGeom prst="rect">
            <a:avLst/>
          </a:prstGeom>
        </p:spPr>
      </p:pic>
      <p:pic>
        <p:nvPicPr>
          <p:cNvPr id="4" name="Picture 3">
            <a:extLst>
              <a:ext uri="{FF2B5EF4-FFF2-40B4-BE49-F238E27FC236}">
                <a16:creationId xmlns:a16="http://schemas.microsoft.com/office/drawing/2014/main" id="{CF481006-CCE8-AD2B-B1DC-F660220D03E9}"/>
              </a:ext>
            </a:extLst>
          </p:cNvPr>
          <p:cNvPicPr>
            <a:picLocks noChangeAspect="1"/>
          </p:cNvPicPr>
          <p:nvPr/>
        </p:nvPicPr>
        <p:blipFill>
          <a:blip r:embed="rId3"/>
          <a:stretch>
            <a:fillRect/>
          </a:stretch>
        </p:blipFill>
        <p:spPr>
          <a:xfrm>
            <a:off x="0" y="692697"/>
            <a:ext cx="9144000" cy="5267538"/>
          </a:xfrm>
          <a:prstGeom prst="rect">
            <a:avLst/>
          </a:prstGeom>
        </p:spPr>
      </p:pic>
    </p:spTree>
    <p:extLst>
      <p:ext uri="{BB962C8B-B14F-4D97-AF65-F5344CB8AC3E}">
        <p14:creationId xmlns:p14="http://schemas.microsoft.com/office/powerpoint/2010/main" val="231778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678" y="418680"/>
            <a:ext cx="8554644" cy="6020640"/>
          </a:xfrm>
          <a:prstGeom prst="rect">
            <a:avLst/>
          </a:prstGeom>
        </p:spPr>
      </p:pic>
    </p:spTree>
    <p:extLst>
      <p:ext uri="{BB962C8B-B14F-4D97-AF65-F5344CB8AC3E}">
        <p14:creationId xmlns:p14="http://schemas.microsoft.com/office/powerpoint/2010/main" val="1293348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586-3914-E2E8-CC12-BEA0646135C2}"/>
              </a:ext>
            </a:extLst>
          </p:cNvPr>
          <p:cNvSpPr>
            <a:spLocks noGrp="1"/>
          </p:cNvSpPr>
          <p:nvPr>
            <p:ph type="title"/>
          </p:nvPr>
        </p:nvSpPr>
        <p:spPr/>
        <p:txBody>
          <a:bodyPr/>
          <a:lstStyle/>
          <a:p>
            <a:r>
              <a:rPr lang="en-GB" dirty="0"/>
              <a:t>Important things to bring:</a:t>
            </a:r>
          </a:p>
        </p:txBody>
      </p:sp>
      <p:sp>
        <p:nvSpPr>
          <p:cNvPr id="3" name="Content Placeholder 2">
            <a:extLst>
              <a:ext uri="{FF2B5EF4-FFF2-40B4-BE49-F238E27FC236}">
                <a16:creationId xmlns:a16="http://schemas.microsoft.com/office/drawing/2014/main" id="{6610FBE4-0A8E-7CB9-09C5-B2138C1B674C}"/>
              </a:ext>
            </a:extLst>
          </p:cNvPr>
          <p:cNvSpPr>
            <a:spLocks noGrp="1"/>
          </p:cNvSpPr>
          <p:nvPr>
            <p:ph idx="1"/>
          </p:nvPr>
        </p:nvSpPr>
        <p:spPr/>
        <p:txBody>
          <a:bodyPr/>
          <a:lstStyle/>
          <a:p>
            <a:r>
              <a:rPr lang="en-GB" dirty="0"/>
              <a:t>Well fitting water shoes are essential.</a:t>
            </a:r>
          </a:p>
          <a:p>
            <a:endParaRPr lang="en-GB" dirty="0"/>
          </a:p>
          <a:p>
            <a:r>
              <a:rPr lang="en-GB" dirty="0"/>
              <a:t>Please send you child with a pair of gloves for biking. It is often windy and their hands will get cold.</a:t>
            </a:r>
          </a:p>
          <a:p>
            <a:endParaRPr lang="en-GB" dirty="0"/>
          </a:p>
        </p:txBody>
      </p:sp>
    </p:spTree>
    <p:extLst>
      <p:ext uri="{BB962C8B-B14F-4D97-AF65-F5344CB8AC3E}">
        <p14:creationId xmlns:p14="http://schemas.microsoft.com/office/powerpoint/2010/main" val="901601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chemeClr val="tx2"/>
          </a:solidFill>
          <a:ln w="444500" cap="sq">
            <a:solidFill>
              <a:srgbClr val="002060"/>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1115616" y="387823"/>
            <a:ext cx="8280920" cy="1415772"/>
          </a:xfrm>
          <a:prstGeom prst="rect">
            <a:avLst/>
          </a:prstGeom>
          <a:noFill/>
          <a:ln>
            <a:noFill/>
          </a:ln>
        </p:spPr>
        <p:txBody>
          <a:bodyPr wrap="square" rtlCol="0">
            <a:spAutoFit/>
          </a:bodyPr>
          <a:lstStyle/>
          <a:p>
            <a:r>
              <a:rPr lang="en-GB" sz="6600" dirty="0">
                <a:solidFill>
                  <a:srgbClr val="00B0F0"/>
                </a:solidFill>
                <a:latin typeface="Impact" panose="020B0806030902050204" pitchFamily="34" charset="0"/>
              </a:rPr>
              <a:t>Grafham Water Centre</a:t>
            </a:r>
          </a:p>
          <a:p>
            <a:endParaRPr lang="en-GB" sz="2000" dirty="0">
              <a:solidFill>
                <a:srgbClr val="00B0F0"/>
              </a:solidFill>
            </a:endParaRPr>
          </a:p>
        </p:txBody>
      </p:sp>
      <p:pic>
        <p:nvPicPr>
          <p:cNvPr id="1026" name="Picture 2" descr="CCC Logo BLA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2876" y="1340768"/>
            <a:ext cx="1695450" cy="638175"/>
          </a:xfrm>
          <a:prstGeom prst="rect">
            <a:avLst/>
          </a:prstGeom>
          <a:solidFill>
            <a:srgbClr val="56595C"/>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3227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1626" y="404664"/>
            <a:ext cx="7932373" cy="602128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3155169" y="2758616"/>
            <a:ext cx="6957392" cy="12961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High Ropes     </a:t>
            </a:r>
            <a:endParaRPr lang="en-GB" dirty="0"/>
          </a:p>
        </p:txBody>
      </p:sp>
    </p:spTree>
    <p:extLst>
      <p:ext uri="{BB962C8B-B14F-4D97-AF65-F5344CB8AC3E}">
        <p14:creationId xmlns:p14="http://schemas.microsoft.com/office/powerpoint/2010/main" val="16538203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5">
                <a:lumMod val="75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Raft Building </a:t>
            </a:r>
            <a:endParaRPr lang="en-GB" dirty="0"/>
          </a:p>
        </p:txBody>
      </p:sp>
    </p:spTree>
    <p:extLst>
      <p:ext uri="{BB962C8B-B14F-4D97-AF65-F5344CB8AC3E}">
        <p14:creationId xmlns:p14="http://schemas.microsoft.com/office/powerpoint/2010/main" val="34127021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2">
                <a:lumMod val="50000"/>
              </a:schemeClr>
            </a:solidFill>
            <a:miter lim="800000"/>
          </a:ln>
          <a:effectLst>
            <a:outerShdw blurRad="254000" dist="190500" dir="2700000" sy="90000" algn="bl" rotWithShape="0">
              <a:srgbClr val="000000">
                <a:alpha val="40000"/>
              </a:srgbClr>
            </a:outerShdw>
          </a:effectLst>
        </p:spPr>
      </p:pic>
      <p:sp>
        <p:nvSpPr>
          <p:cNvPr id="6" name="Rectangle 5"/>
          <p:cNvSpPr/>
          <p:nvPr/>
        </p:nvSpPr>
        <p:spPr>
          <a:xfrm rot="16200000">
            <a:off x="-2916833" y="2781732"/>
            <a:ext cx="6480720" cy="129614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Dining Room </a:t>
            </a:r>
            <a:endParaRPr lang="en-GB" dirty="0"/>
          </a:p>
        </p:txBody>
      </p:sp>
    </p:spTree>
    <p:extLst>
      <p:ext uri="{BB962C8B-B14F-4D97-AF65-F5344CB8AC3E}">
        <p14:creationId xmlns:p14="http://schemas.microsoft.com/office/powerpoint/2010/main" val="40924899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9751" y="908720"/>
            <a:ext cx="7064737" cy="5832648"/>
          </a:xfrm>
        </p:spPr>
        <p:txBody>
          <a:bodyPr>
            <a:normAutofit/>
          </a:bodyPr>
          <a:lstStyle/>
          <a:p>
            <a:endParaRPr lang="en-GB" b="1" dirty="0"/>
          </a:p>
          <a:p>
            <a:endParaRPr lang="en-GB" b="1" dirty="0"/>
          </a:p>
          <a:p>
            <a:endParaRPr lang="en-GB" b="1" dirty="0"/>
          </a:p>
          <a:p>
            <a:endParaRPr lang="en-GB" b="1" dirty="0"/>
          </a:p>
        </p:txBody>
      </p:sp>
      <p:sp>
        <p:nvSpPr>
          <p:cNvPr id="4" name="Flowchart: Manual Input 3"/>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rot="16398168">
            <a:off x="-2546953" y="2527227"/>
            <a:ext cx="6752939" cy="1754326"/>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a:p>
            <a:r>
              <a:rPr lang="en-GB" sz="2800" b="1" dirty="0">
                <a:solidFill>
                  <a:schemeClr val="bg1"/>
                </a:solidFill>
              </a:rPr>
              <a:t>				Facilities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10169"/>
            <a:ext cx="4248150" cy="601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5676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7073" y="461548"/>
            <a:ext cx="8449854" cy="5934903"/>
          </a:xfrm>
          <a:prstGeom prst="rect">
            <a:avLst/>
          </a:prstGeom>
        </p:spPr>
      </p:pic>
    </p:spTree>
    <p:extLst>
      <p:ext uri="{BB962C8B-B14F-4D97-AF65-F5344CB8AC3E}">
        <p14:creationId xmlns:p14="http://schemas.microsoft.com/office/powerpoint/2010/main" val="3744374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2">
                <a:lumMod val="75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Bedrooms </a:t>
            </a:r>
            <a:endParaRPr lang="en-GB" dirty="0"/>
          </a:p>
        </p:txBody>
      </p:sp>
    </p:spTree>
    <p:extLst>
      <p:ext uri="{BB962C8B-B14F-4D97-AF65-F5344CB8AC3E}">
        <p14:creationId xmlns:p14="http://schemas.microsoft.com/office/powerpoint/2010/main" val="34996202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6">
                <a:lumMod val="75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Grounds  </a:t>
            </a:r>
            <a:endParaRPr lang="en-GB" dirty="0"/>
          </a:p>
        </p:txBody>
      </p:sp>
    </p:spTree>
    <p:extLst>
      <p:ext uri="{BB962C8B-B14F-4D97-AF65-F5344CB8AC3E}">
        <p14:creationId xmlns:p14="http://schemas.microsoft.com/office/powerpoint/2010/main" val="295462465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6"/>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Lounges   </a:t>
            </a:r>
            <a:endParaRPr lang="en-GB" dirty="0"/>
          </a:p>
        </p:txBody>
      </p:sp>
    </p:spTree>
    <p:extLst>
      <p:ext uri="{BB962C8B-B14F-4D97-AF65-F5344CB8AC3E}">
        <p14:creationId xmlns:p14="http://schemas.microsoft.com/office/powerpoint/2010/main" val="2975276757"/>
      </p:ext>
    </p:extLst>
  </p:cSld>
  <p:clrMapOvr>
    <a:masterClrMapping/>
  </p:clrMapOvr>
  <p:transition spd="slow">
    <p:wheel spokes="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rgbClr val="00B0F0"/>
            </a:solidFill>
            <a:miter lim="800000"/>
          </a:ln>
          <a:effectLst>
            <a:outerShdw blurRad="254000" dist="190500" dir="2700000" sy="90000" algn="bl" rotWithShape="0">
              <a:srgbClr val="000000">
                <a:alpha val="40000"/>
              </a:srgbClr>
            </a:outerShdw>
          </a:effectLst>
        </p:spPr>
      </p:pic>
      <p:sp>
        <p:nvSpPr>
          <p:cNvPr id="6" name="Rectangle 5"/>
          <p:cNvSpPr/>
          <p:nvPr/>
        </p:nvSpPr>
        <p:spPr>
          <a:xfrm rot="16200000">
            <a:off x="-2916833" y="2781732"/>
            <a:ext cx="6480720" cy="129614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err="1"/>
              <a:t>Whammel</a:t>
            </a:r>
            <a:r>
              <a:rPr lang="en-GB" sz="6600" dirty="0"/>
              <a:t> Sailing </a:t>
            </a:r>
            <a:endParaRPr lang="en-GB" sz="1600" dirty="0"/>
          </a:p>
        </p:txBody>
      </p:sp>
    </p:spTree>
    <p:extLst>
      <p:ext uri="{BB962C8B-B14F-4D97-AF65-F5344CB8AC3E}">
        <p14:creationId xmlns:p14="http://schemas.microsoft.com/office/powerpoint/2010/main" val="42864495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bg1">
                <a:lumMod val="65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Climbing     </a:t>
            </a:r>
            <a:endParaRPr lang="en-GB" dirty="0"/>
          </a:p>
        </p:txBody>
      </p:sp>
    </p:spTree>
    <p:extLst>
      <p:ext uri="{BB962C8B-B14F-4D97-AF65-F5344CB8AC3E}">
        <p14:creationId xmlns:p14="http://schemas.microsoft.com/office/powerpoint/2010/main" val="26212904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tx2">
                <a:lumMod val="20000"/>
                <a:lumOff val="80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Stand Up Paddle Boarding </a:t>
            </a:r>
            <a:endParaRPr lang="en-GB" sz="1000" b="1" dirty="0"/>
          </a:p>
        </p:txBody>
      </p:sp>
    </p:spTree>
    <p:extLst>
      <p:ext uri="{BB962C8B-B14F-4D97-AF65-F5344CB8AC3E}">
        <p14:creationId xmlns:p14="http://schemas.microsoft.com/office/powerpoint/2010/main" val="2023722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3">
                <a:lumMod val="75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Mountain biking     </a:t>
            </a:r>
            <a:endParaRPr lang="en-GB" dirty="0"/>
          </a:p>
        </p:txBody>
      </p:sp>
    </p:spTree>
    <p:extLst>
      <p:ext uri="{BB962C8B-B14F-4D97-AF65-F5344CB8AC3E}">
        <p14:creationId xmlns:p14="http://schemas.microsoft.com/office/powerpoint/2010/main" val="387898483"/>
      </p:ext>
    </p:extLst>
  </p:cSld>
  <p:clrMapOvr>
    <a:masterClrMapping/>
  </p:clrMapOvr>
  <p:transition spd="slow">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640"/>
            <a:ext cx="8892480" cy="6481524"/>
          </a:xfrm>
          <a:prstGeom prst="rect">
            <a:avLst/>
          </a:prstGeom>
          <a:solidFill>
            <a:srgbClr val="000000">
              <a:shade val="95000"/>
            </a:srgbClr>
          </a:solidFill>
          <a:ln w="444500" cap="sq">
            <a:solidFill>
              <a:schemeClr val="bg2">
                <a:lumMod val="50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Climbing   </a:t>
            </a:r>
            <a:endParaRPr lang="en-GB" dirty="0"/>
          </a:p>
        </p:txBody>
      </p:sp>
    </p:spTree>
    <p:extLst>
      <p:ext uri="{BB962C8B-B14F-4D97-AF65-F5344CB8AC3E}">
        <p14:creationId xmlns:p14="http://schemas.microsoft.com/office/powerpoint/2010/main" val="32517702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3257" y="442495"/>
            <a:ext cx="8497486" cy="5973009"/>
          </a:xfrm>
          <a:prstGeom prst="rect">
            <a:avLst/>
          </a:prstGeom>
        </p:spPr>
      </p:pic>
    </p:spTree>
    <p:extLst>
      <p:ext uri="{BB962C8B-B14F-4D97-AF65-F5344CB8AC3E}">
        <p14:creationId xmlns:p14="http://schemas.microsoft.com/office/powerpoint/2010/main" val="2898882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2783" y="452022"/>
            <a:ext cx="8478433" cy="5953956"/>
          </a:xfrm>
          <a:prstGeom prst="rect">
            <a:avLst/>
          </a:prstGeom>
        </p:spPr>
      </p:pic>
    </p:spTree>
    <p:extLst>
      <p:ext uri="{BB962C8B-B14F-4D97-AF65-F5344CB8AC3E}">
        <p14:creationId xmlns:p14="http://schemas.microsoft.com/office/powerpoint/2010/main" val="3811655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109" y="404664"/>
            <a:ext cx="7980379" cy="6048672"/>
          </a:xfrm>
          <a:prstGeom prst="rect">
            <a:avLst/>
          </a:prstGeom>
          <a:solidFill>
            <a:srgbClr val="000000">
              <a:shade val="95000"/>
            </a:srgbClr>
          </a:solidFill>
          <a:ln w="444500" cap="sq">
            <a:solidFill>
              <a:schemeClr val="bg1">
                <a:lumMod val="50000"/>
              </a:schemeClr>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3155169" y="2761822"/>
            <a:ext cx="6957392" cy="129614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Low Ropes  </a:t>
            </a:r>
            <a:endParaRPr lang="en-GB" dirty="0"/>
          </a:p>
        </p:txBody>
      </p:sp>
    </p:spTree>
    <p:extLst>
      <p:ext uri="{BB962C8B-B14F-4D97-AF65-F5344CB8AC3E}">
        <p14:creationId xmlns:p14="http://schemas.microsoft.com/office/powerpoint/2010/main" val="33073151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8967" y="423443"/>
            <a:ext cx="8526065" cy="6011114"/>
          </a:xfrm>
          <a:prstGeom prst="rect">
            <a:avLst/>
          </a:prstGeom>
        </p:spPr>
      </p:pic>
    </p:spTree>
    <p:extLst>
      <p:ext uri="{BB962C8B-B14F-4D97-AF65-F5344CB8AC3E}">
        <p14:creationId xmlns:p14="http://schemas.microsoft.com/office/powerpoint/2010/main" val="1397152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chemeClr val="accent3"/>
            </a:solidFill>
            <a:miter lim="800000"/>
          </a:ln>
          <a:effectLst>
            <a:outerShdw blurRad="254000" dist="190500" dir="2700000" sy="90000" algn="bl" rotWithShape="0">
              <a:srgbClr val="000000">
                <a:alpha val="40000"/>
              </a:srgbClr>
            </a:outerShdw>
          </a:effectLst>
        </p:spPr>
      </p:pic>
      <p:sp>
        <p:nvSpPr>
          <p:cNvPr id="5" name="Rectangle 4"/>
          <p:cNvSpPr/>
          <p:nvPr/>
        </p:nvSpPr>
        <p:spPr>
          <a:xfrm rot="16200000">
            <a:off x="-2916833" y="2781732"/>
            <a:ext cx="6480720" cy="1296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Problem Solving </a:t>
            </a:r>
            <a:endParaRPr lang="en-GB" dirty="0"/>
          </a:p>
        </p:txBody>
      </p:sp>
    </p:spTree>
    <p:extLst>
      <p:ext uri="{BB962C8B-B14F-4D97-AF65-F5344CB8AC3E}">
        <p14:creationId xmlns:p14="http://schemas.microsoft.com/office/powerpoint/2010/main" val="169252713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solidFill>
            <a:srgbClr val="000000">
              <a:shade val="95000"/>
            </a:srgbClr>
          </a:solidFill>
          <a:ln w="444500" cap="sq">
            <a:solidFill>
              <a:srgbClr val="92D050"/>
            </a:solidFill>
            <a:miter lim="800000"/>
          </a:ln>
          <a:effectLst>
            <a:outerShdw blurRad="254000" dist="190500" dir="2700000" sy="90000" algn="bl" rotWithShape="0">
              <a:srgbClr val="000000">
                <a:alpha val="40000"/>
              </a:srgbClr>
            </a:outerShdw>
          </a:effectLst>
        </p:spPr>
      </p:pic>
      <p:sp>
        <p:nvSpPr>
          <p:cNvPr id="7" name="Rectangle 6"/>
          <p:cNvSpPr/>
          <p:nvPr/>
        </p:nvSpPr>
        <p:spPr>
          <a:xfrm rot="16200000">
            <a:off x="-2916833" y="2781732"/>
            <a:ext cx="6480720" cy="129614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a:t>Problem Solving </a:t>
            </a:r>
            <a:endParaRPr lang="en-GB" dirty="0"/>
          </a:p>
        </p:txBody>
      </p:sp>
    </p:spTree>
    <p:extLst>
      <p:ext uri="{BB962C8B-B14F-4D97-AF65-F5344CB8AC3E}">
        <p14:creationId xmlns:p14="http://schemas.microsoft.com/office/powerpoint/2010/main" val="20086298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Manual Input 3"/>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rot="16398168">
            <a:off x="-2546953" y="2496449"/>
            <a:ext cx="6752939" cy="1815882"/>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a:p>
            <a:r>
              <a:rPr lang="en-GB" sz="2800" b="1" dirty="0">
                <a:solidFill>
                  <a:schemeClr val="bg1"/>
                </a:solidFill>
              </a:rPr>
              <a:t>					</a:t>
            </a:r>
            <a:r>
              <a:rPr lang="en-GB" sz="2400" b="1" dirty="0">
                <a:solidFill>
                  <a:schemeClr val="bg1"/>
                </a:solidFill>
              </a:rPr>
              <a:t>Quote’s</a:t>
            </a:r>
            <a:endParaRPr lang="en-GB" sz="2800" b="1" dirty="0">
              <a:solidFill>
                <a:schemeClr val="bg1"/>
              </a:solidFill>
            </a:endParaRPr>
          </a:p>
        </p:txBody>
      </p:sp>
      <p:sp>
        <p:nvSpPr>
          <p:cNvPr id="6" name="TextBox 5"/>
          <p:cNvSpPr txBox="1"/>
          <p:nvPr/>
        </p:nvSpPr>
        <p:spPr>
          <a:xfrm>
            <a:off x="5508104" y="476672"/>
            <a:ext cx="3240360" cy="1754326"/>
          </a:xfrm>
          <a:prstGeom prst="rect">
            <a:avLst/>
          </a:prstGeom>
          <a:noFill/>
          <a:ln>
            <a:solidFill>
              <a:srgbClr val="92D050"/>
            </a:solidFill>
          </a:ln>
        </p:spPr>
        <p:txBody>
          <a:bodyPr wrap="square" rtlCol="0">
            <a:spAutoFit/>
          </a:bodyPr>
          <a:lstStyle/>
          <a:p>
            <a:r>
              <a:rPr lang="en-GB" b="1" i="1" dirty="0"/>
              <a:t>“Children are now readily working with </a:t>
            </a:r>
          </a:p>
          <a:p>
            <a:r>
              <a:rPr lang="en-GB" b="1" i="1" dirty="0"/>
              <a:t>children that they tried to avoid at the </a:t>
            </a:r>
          </a:p>
          <a:p>
            <a:r>
              <a:rPr lang="en-GB" b="1" i="1" dirty="0"/>
              <a:t>beginning of the course”. </a:t>
            </a:r>
          </a:p>
          <a:p>
            <a:r>
              <a:rPr lang="en-GB" sz="1400" b="1" dirty="0"/>
              <a:t>Teacher </a:t>
            </a:r>
            <a:r>
              <a:rPr lang="en-GB" sz="1400" b="1" dirty="0" err="1"/>
              <a:t>Kingsfield</a:t>
            </a:r>
            <a:r>
              <a:rPr lang="en-GB" sz="1400" b="1" dirty="0"/>
              <a:t> School</a:t>
            </a:r>
          </a:p>
        </p:txBody>
      </p:sp>
      <p:sp>
        <p:nvSpPr>
          <p:cNvPr id="7" name="TextBox 6"/>
          <p:cNvSpPr txBox="1"/>
          <p:nvPr/>
        </p:nvSpPr>
        <p:spPr>
          <a:xfrm>
            <a:off x="1979712" y="2511006"/>
            <a:ext cx="4752528" cy="861774"/>
          </a:xfrm>
          <a:prstGeom prst="rect">
            <a:avLst/>
          </a:prstGeom>
          <a:noFill/>
          <a:ln>
            <a:solidFill>
              <a:schemeClr val="accent6">
                <a:lumMod val="75000"/>
                <a:alpha val="78000"/>
              </a:schemeClr>
            </a:solidFill>
          </a:ln>
        </p:spPr>
        <p:txBody>
          <a:bodyPr wrap="square" rtlCol="0">
            <a:spAutoFit/>
          </a:bodyPr>
          <a:lstStyle/>
          <a:p>
            <a:r>
              <a:rPr lang="en-GB" b="1" i="1" dirty="0"/>
              <a:t>“I really liked Grafham water and think that it is a privilege we can go there”. </a:t>
            </a:r>
            <a:endParaRPr lang="en-GB" sz="1400" b="1" i="1" dirty="0"/>
          </a:p>
          <a:p>
            <a:r>
              <a:rPr lang="en-GB" sz="1400" b="1" dirty="0"/>
              <a:t>Student Brooklands primary school</a:t>
            </a:r>
          </a:p>
        </p:txBody>
      </p:sp>
      <p:sp>
        <p:nvSpPr>
          <p:cNvPr id="8" name="TextBox 7"/>
          <p:cNvSpPr txBox="1"/>
          <p:nvPr/>
        </p:nvSpPr>
        <p:spPr>
          <a:xfrm>
            <a:off x="5256076" y="3573016"/>
            <a:ext cx="3744416" cy="2800767"/>
          </a:xfrm>
          <a:prstGeom prst="rect">
            <a:avLst/>
          </a:prstGeom>
          <a:noFill/>
          <a:ln>
            <a:solidFill>
              <a:srgbClr val="FF6699"/>
            </a:solidFill>
          </a:ln>
        </p:spPr>
        <p:txBody>
          <a:bodyPr wrap="square" rtlCol="0">
            <a:spAutoFit/>
          </a:bodyPr>
          <a:lstStyle/>
          <a:p>
            <a:r>
              <a:rPr lang="en-GB" b="1" i="1" dirty="0"/>
              <a:t>“Thank you for another fantastic stay. The children have gained and achieved so much from being </a:t>
            </a:r>
          </a:p>
          <a:p>
            <a:r>
              <a:rPr lang="en-GB" b="1" i="1" dirty="0"/>
              <a:t>here and have had an amazing time! The leaders have made everything easy and have communicated effectively with staff. They were also great fun and brought out the best in each and every child”. </a:t>
            </a:r>
            <a:r>
              <a:rPr lang="en-GB" sz="1400" b="1" i="1" dirty="0"/>
              <a:t> </a:t>
            </a:r>
          </a:p>
          <a:p>
            <a:r>
              <a:rPr lang="en-GB" sz="1400" b="1" dirty="0"/>
              <a:t>Teacher Brampton Village Primary School</a:t>
            </a:r>
            <a:endParaRPr lang="en-GB" b="1" dirty="0"/>
          </a:p>
        </p:txBody>
      </p:sp>
      <p:sp>
        <p:nvSpPr>
          <p:cNvPr id="9" name="TextBox 8"/>
          <p:cNvSpPr txBox="1"/>
          <p:nvPr/>
        </p:nvSpPr>
        <p:spPr>
          <a:xfrm>
            <a:off x="1979712" y="620688"/>
            <a:ext cx="3276364" cy="1415772"/>
          </a:xfrm>
          <a:prstGeom prst="rect">
            <a:avLst/>
          </a:prstGeom>
          <a:noFill/>
          <a:ln>
            <a:solidFill>
              <a:srgbClr val="FF6699"/>
            </a:solidFill>
          </a:ln>
        </p:spPr>
        <p:txBody>
          <a:bodyPr wrap="square" rtlCol="0">
            <a:spAutoFit/>
          </a:bodyPr>
          <a:lstStyle/>
          <a:p>
            <a:r>
              <a:rPr lang="en-GB" b="1" i="1" dirty="0"/>
              <a:t>“Instructors all set high expectations and children were given plenty of opportunities to reflect on the performances”.</a:t>
            </a:r>
            <a:r>
              <a:rPr lang="en-GB" b="1" dirty="0"/>
              <a:t> </a:t>
            </a:r>
            <a:r>
              <a:rPr lang="en-GB" sz="1400" b="1" dirty="0"/>
              <a:t>Teacher </a:t>
            </a:r>
            <a:r>
              <a:rPr lang="en-GB" sz="1400" b="1" dirty="0" err="1"/>
              <a:t>Kingsfield</a:t>
            </a:r>
            <a:r>
              <a:rPr lang="en-GB" sz="1400" b="1" dirty="0"/>
              <a:t> School</a:t>
            </a:r>
            <a:endParaRPr lang="en-GB" b="1" dirty="0"/>
          </a:p>
        </p:txBody>
      </p:sp>
      <p:sp>
        <p:nvSpPr>
          <p:cNvPr id="10" name="TextBox 9"/>
          <p:cNvSpPr txBox="1"/>
          <p:nvPr/>
        </p:nvSpPr>
        <p:spPr>
          <a:xfrm>
            <a:off x="2051720" y="4149080"/>
            <a:ext cx="2664296" cy="2523768"/>
          </a:xfrm>
          <a:prstGeom prst="rect">
            <a:avLst/>
          </a:prstGeom>
          <a:noFill/>
          <a:ln>
            <a:solidFill>
              <a:srgbClr val="92D050"/>
            </a:solidFill>
          </a:ln>
        </p:spPr>
        <p:txBody>
          <a:bodyPr wrap="square" rtlCol="0">
            <a:spAutoFit/>
          </a:bodyPr>
          <a:lstStyle/>
          <a:p>
            <a:r>
              <a:rPr lang="en-GB" b="1" i="1" dirty="0"/>
              <a:t>“The instructors made an excellent contribution to helping our children overcome their fears. This was a challenging group of children that the instructors worked with really well”. </a:t>
            </a:r>
            <a:endParaRPr lang="en-GB" sz="1400" b="1" i="1" dirty="0"/>
          </a:p>
          <a:p>
            <a:r>
              <a:rPr lang="en-GB" sz="1400" b="1" dirty="0"/>
              <a:t>Teacher Almond Hill School</a:t>
            </a:r>
            <a:endParaRPr lang="en-GB" b="1" dirty="0"/>
          </a:p>
        </p:txBody>
      </p:sp>
    </p:spTree>
    <p:extLst>
      <p:ext uri="{BB962C8B-B14F-4D97-AF65-F5344CB8AC3E}">
        <p14:creationId xmlns:p14="http://schemas.microsoft.com/office/powerpoint/2010/main" val="2799052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649" y="2261390"/>
            <a:ext cx="8229600" cy="1143000"/>
          </a:xfrm>
        </p:spPr>
        <p:txBody>
          <a:bodyPr>
            <a:noAutofit/>
          </a:bodyPr>
          <a:lstStyle/>
          <a:p>
            <a:r>
              <a:rPr lang="en-GB" sz="6000" b="1" dirty="0"/>
              <a:t>Any questions ?</a:t>
            </a:r>
            <a:endParaRPr lang="en-GB" sz="6000" dirty="0"/>
          </a:p>
        </p:txBody>
      </p:sp>
      <p:sp>
        <p:nvSpPr>
          <p:cNvPr id="4" name="Flowchart: Manual Input 3"/>
          <p:cNvSpPr/>
          <p:nvPr/>
        </p:nvSpPr>
        <p:spPr>
          <a:xfrm rot="16200000" flipV="1">
            <a:off x="-2579106" y="2515207"/>
            <a:ext cx="6885385" cy="1800201"/>
          </a:xfrm>
          <a:prstGeom prst="flowChartManualInpu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rot="16398168">
            <a:off x="-2546953" y="2527227"/>
            <a:ext cx="6752939" cy="1754326"/>
          </a:xfrm>
          <a:prstGeom prst="rect">
            <a:avLst/>
          </a:prstGeom>
          <a:noFill/>
        </p:spPr>
        <p:txBody>
          <a:bodyPr wrap="none" rtlCol="0">
            <a:spAutoFit/>
          </a:bodyPr>
          <a:lstStyle/>
          <a:p>
            <a:r>
              <a:rPr lang="en-GB" sz="5400" b="1" dirty="0">
                <a:solidFill>
                  <a:schemeClr val="bg1"/>
                </a:solidFill>
              </a:rPr>
              <a:t>Grafham</a:t>
            </a:r>
            <a:r>
              <a:rPr lang="en-GB" sz="8000" b="1" dirty="0">
                <a:solidFill>
                  <a:schemeClr val="bg1"/>
                </a:solidFill>
              </a:rPr>
              <a:t> </a:t>
            </a:r>
            <a:r>
              <a:rPr lang="en-GB" sz="5400" b="1" dirty="0">
                <a:solidFill>
                  <a:schemeClr val="bg1"/>
                </a:solidFill>
              </a:rPr>
              <a:t>Water Centre</a:t>
            </a:r>
          </a:p>
          <a:p>
            <a:r>
              <a:rPr lang="en-GB" sz="2800" b="1" dirty="0">
                <a:solidFill>
                  <a:schemeClr val="bg1"/>
                </a:solidFill>
              </a:rPr>
              <a:t>				Questions ?</a:t>
            </a:r>
          </a:p>
        </p:txBody>
      </p:sp>
    </p:spTree>
    <p:extLst>
      <p:ext uri="{BB962C8B-B14F-4D97-AF65-F5344CB8AC3E}">
        <p14:creationId xmlns:p14="http://schemas.microsoft.com/office/powerpoint/2010/main" val="75449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89FACB4BE9A14C9877904D2D77B7A2" ma:contentTypeVersion="22" ma:contentTypeDescription="Create a new document." ma:contentTypeScope="" ma:versionID="c89ded9161cb8b1003fea619d69566f5">
  <xsd:schema xmlns:xsd="http://www.w3.org/2001/XMLSchema" xmlns:xs="http://www.w3.org/2001/XMLSchema" xmlns:p="http://schemas.microsoft.com/office/2006/metadata/properties" xmlns:ns2="ff6dd99b-aacc-453d-9b27-3b782d4aea85" xmlns:ns3="06715bfb-0863-4c2b-9e4e-5e561f87d2c6" targetNamespace="http://schemas.microsoft.com/office/2006/metadata/properties" ma:root="true" ma:fieldsID="5179d09e0e424ca7a0a854e0b7795d35" ns2:_="" ns3:_="">
    <xsd:import namespace="ff6dd99b-aacc-453d-9b27-3b782d4aea85"/>
    <xsd:import namespace="06715bfb-0863-4c2b-9e4e-5e561f87d2c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6dd99b-aacc-453d-9b27-3b782d4aea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151aac2-2cdf-4b37-aada-c625ee7b9a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Image" ma:index="26" nillable="true" ma:displayName="Image" ma:format="Thumbnail" ma:internalName="Image">
      <xsd:simpleType>
        <xsd:restriction base="dms:Unknow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715bfb-0863-4c2b-9e4e-5e561f87d2c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6d22d60-91b0-46ab-b308-c7452afe1d7a}" ma:internalName="TaxCatchAll" ma:showField="CatchAllData" ma:web="06715bfb-0863-4c2b-9e4e-5e561f87d2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6dd99b-aacc-453d-9b27-3b782d4aea85">
      <Terms xmlns="http://schemas.microsoft.com/office/infopath/2007/PartnerControls"/>
    </lcf76f155ced4ddcb4097134ff3c332f>
    <TaxCatchAll xmlns="06715bfb-0863-4c2b-9e4e-5e561f87d2c6" xsi:nil="true"/>
    <Image xmlns="ff6dd99b-aacc-453d-9b27-3b782d4aea85" xsi:nil="true"/>
  </documentManagement>
</p:properties>
</file>

<file path=customXml/itemProps1.xml><?xml version="1.0" encoding="utf-8"?>
<ds:datastoreItem xmlns:ds="http://schemas.openxmlformats.org/officeDocument/2006/customXml" ds:itemID="{041503F2-13E1-4884-8075-C1D45277552D}">
  <ds:schemaRefs>
    <ds:schemaRef ds:uri="http://schemas.microsoft.com/sharepoint/v3/contenttype/forms"/>
  </ds:schemaRefs>
</ds:datastoreItem>
</file>

<file path=customXml/itemProps2.xml><?xml version="1.0" encoding="utf-8"?>
<ds:datastoreItem xmlns:ds="http://schemas.openxmlformats.org/officeDocument/2006/customXml" ds:itemID="{D4D13896-8FAA-4CDD-9F48-3269BC0481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6dd99b-aacc-453d-9b27-3b782d4aea85"/>
    <ds:schemaRef ds:uri="06715bfb-0863-4c2b-9e4e-5e561f87d2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0BDA66-4793-40D3-89CB-8018A111C1C5}">
  <ds:schemaRefs>
    <ds:schemaRef ds:uri="43830f1b-01d9-4a9d-b699-1988a3a1ec74"/>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0ec3ecf3-5ed4-4926-bba3-a2cac2ebd0ed"/>
    <ds:schemaRef ds:uri="http://schemas.microsoft.com/office/2006/metadata/properties"/>
    <ds:schemaRef ds:uri="http://www.w3.org/XML/1998/namespace"/>
    <ds:schemaRef ds:uri="http://purl.org/dc/dcmitype/"/>
    <ds:schemaRef ds:uri="ff6dd99b-aacc-453d-9b27-3b782d4aea85"/>
    <ds:schemaRef ds:uri="06715bfb-0863-4c2b-9e4e-5e561f87d2c6"/>
  </ds:schemaRefs>
</ds:datastoreItem>
</file>

<file path=docProps/app.xml><?xml version="1.0" encoding="utf-8"?>
<Properties xmlns="http://schemas.openxmlformats.org/officeDocument/2006/extended-properties" xmlns:vt="http://schemas.openxmlformats.org/officeDocument/2006/docPropsVTypes">
  <TotalTime>1735</TotalTime>
  <Words>599</Words>
  <Application>Microsoft Office PowerPoint</Application>
  <PresentationFormat>On-screen Show (4:3)</PresentationFormat>
  <Paragraphs>92</Paragraphs>
  <Slides>31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Impact</vt:lpstr>
      <vt:lpstr>Office Theme</vt:lpstr>
      <vt:lpstr>PowerPoint Presentation</vt:lpstr>
      <vt:lpstr>Residential  Schools visit Wednesday 7th October  -  Friday 10th October  Arrive 10:00 Wednesday Leave 14:30 Friday</vt:lpstr>
      <vt:lpstr>PowerPoint Presentation</vt:lpstr>
      <vt:lpstr>PowerPoint Presentation</vt:lpstr>
      <vt:lpstr>PowerPoint Presentation</vt:lpstr>
      <vt:lpstr>PowerPoint Presentation</vt:lpstr>
      <vt:lpstr>PowerPoint Presentation</vt:lpstr>
      <vt:lpstr>PowerPoint Presentation</vt:lpstr>
      <vt:lpstr>Important things to bring: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 ?</vt:lpstr>
    </vt:vector>
  </TitlesOfParts>
  <Company>Cambridgeshire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Residential Schools visit</dc:title>
  <dc:creator>Sainsbury James</dc:creator>
  <cp:lastModifiedBy>SENDCO</cp:lastModifiedBy>
  <cp:revision>49</cp:revision>
  <dcterms:created xsi:type="dcterms:W3CDTF">2016-01-11T11:18:52Z</dcterms:created>
  <dcterms:modified xsi:type="dcterms:W3CDTF">2026-09-25T16:04:17Z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0x0101003689FACB4BE9A14C9877904D2D77B7A2</vt:lpwstr>
  </property>
  <property fmtid="{D5CDD505-2E9C-101B-9397-08002B2CF9AE}" pid="3" name="MediaServiceImageTags">
    <vt:lpwstr/>
  </property>
</Properties>
</file>