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sldIdLst>
    <p:sldId id="276" r:id="rId5"/>
    <p:sldId id="277" r:id="rId6"/>
    <p:sldId id="275" r:id="rId7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F811E5-B371-6A28-BF9A-0F57DE4B7A28}" name="Alice Brealy" initials="AB" userId="S::abrealy@caterlinkltd.co.uk::702f5e84-6c0f-4bcb-baa0-ae526eff2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sop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CC"/>
    <a:srgbClr val="FFF0D2"/>
    <a:srgbClr val="C9FFFB"/>
    <a:srgbClr val="FF4343"/>
    <a:srgbClr val="00C8BA"/>
    <a:srgbClr val="C5FFFB"/>
    <a:srgbClr val="00968B"/>
    <a:srgbClr val="009E93"/>
    <a:srgbClr val="006D64"/>
    <a:srgbClr val="54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42" autoAdjust="0"/>
    <p:restoredTop sz="95300" autoAdjust="0"/>
  </p:normalViewPr>
  <p:slideViewPr>
    <p:cSldViewPr snapToGrid="0">
      <p:cViewPr varScale="1">
        <p:scale>
          <a:sx n="63" d="100"/>
          <a:sy n="63" d="100"/>
        </p:scale>
        <p:origin x="1008" y="5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e Janes" userId="f6d9cbd6-30e4-4c62-930d-4aa7542da166" providerId="ADAL" clId="{B5B453D2-FC0C-4E73-8670-DF53809E3983}"/>
    <pc:docChg chg="custSel modSld">
      <pc:chgData name="Sue Janes" userId="f6d9cbd6-30e4-4c62-930d-4aa7542da166" providerId="ADAL" clId="{B5B453D2-FC0C-4E73-8670-DF53809E3983}" dt="2025-07-09T14:09:47.521" v="25" actId="1076"/>
      <pc:docMkLst>
        <pc:docMk/>
      </pc:docMkLst>
      <pc:sldChg chg="addSp delSp modSp mod">
        <pc:chgData name="Sue Janes" userId="f6d9cbd6-30e4-4c62-930d-4aa7542da166" providerId="ADAL" clId="{B5B453D2-FC0C-4E73-8670-DF53809E3983}" dt="2025-07-09T14:09:47.521" v="25" actId="1076"/>
        <pc:sldMkLst>
          <pc:docMk/>
          <pc:sldMk cId="3142178481" sldId="275"/>
        </pc:sldMkLst>
        <pc:picChg chg="del mod">
          <ac:chgData name="Sue Janes" userId="f6d9cbd6-30e4-4c62-930d-4aa7542da166" providerId="ADAL" clId="{B5B453D2-FC0C-4E73-8670-DF53809E3983}" dt="2025-07-09T14:09:41.414" v="23" actId="478"/>
          <ac:picMkLst>
            <pc:docMk/>
            <pc:sldMk cId="3142178481" sldId="275"/>
            <ac:picMk id="7" creationId="{A502493D-E1A5-AAD1-AC39-6EA86D0A99AE}"/>
          </ac:picMkLst>
        </pc:picChg>
        <pc:picChg chg="add mod">
          <ac:chgData name="Sue Janes" userId="f6d9cbd6-30e4-4c62-930d-4aa7542da166" providerId="ADAL" clId="{B5B453D2-FC0C-4E73-8670-DF53809E3983}" dt="2025-07-09T14:09:47.521" v="25" actId="1076"/>
          <ac:picMkLst>
            <pc:docMk/>
            <pc:sldMk cId="3142178481" sldId="275"/>
            <ac:picMk id="12" creationId="{38CB12A2-1D6C-E3EB-6140-7D7D4367193B}"/>
          </ac:picMkLst>
        </pc:picChg>
      </pc:sldChg>
      <pc:sldChg chg="addSp delSp modSp mod">
        <pc:chgData name="Sue Janes" userId="f6d9cbd6-30e4-4c62-930d-4aa7542da166" providerId="ADAL" clId="{B5B453D2-FC0C-4E73-8670-DF53809E3983}" dt="2025-07-09T14:08:34.783" v="17" actId="1076"/>
        <pc:sldMkLst>
          <pc:docMk/>
          <pc:sldMk cId="3134119829" sldId="276"/>
        </pc:sldMkLst>
        <pc:spChg chg="mod">
          <ac:chgData name="Sue Janes" userId="f6d9cbd6-30e4-4c62-930d-4aa7542da166" providerId="ADAL" clId="{B5B453D2-FC0C-4E73-8670-DF53809E3983}" dt="2025-07-09T14:07:32.283" v="5" actId="20577"/>
          <ac:spMkLst>
            <pc:docMk/>
            <pc:sldMk cId="3134119829" sldId="276"/>
            <ac:spMk id="3" creationId="{E7DA2804-D088-AC77-2273-522337DB438B}"/>
          </ac:spMkLst>
        </pc:spChg>
        <pc:spChg chg="add mod">
          <ac:chgData name="Sue Janes" userId="f6d9cbd6-30e4-4c62-930d-4aa7542da166" providerId="ADAL" clId="{B5B453D2-FC0C-4E73-8670-DF53809E3983}" dt="2025-07-09T14:08:34.783" v="17" actId="1076"/>
          <ac:spMkLst>
            <pc:docMk/>
            <pc:sldMk cId="3134119829" sldId="276"/>
            <ac:spMk id="12" creationId="{753CE22F-1E27-BC34-3224-294FEBF7232D}"/>
          </ac:spMkLst>
        </pc:spChg>
        <pc:picChg chg="del mod">
          <ac:chgData name="Sue Janes" userId="f6d9cbd6-30e4-4c62-930d-4aa7542da166" providerId="ADAL" clId="{B5B453D2-FC0C-4E73-8670-DF53809E3983}" dt="2025-07-09T14:08:25.972" v="15" actId="478"/>
          <ac:picMkLst>
            <pc:docMk/>
            <pc:sldMk cId="3134119829" sldId="276"/>
            <ac:picMk id="7" creationId="{85E239C1-09CB-105F-5CEC-2F677F8D4E9A}"/>
          </ac:picMkLst>
        </pc:picChg>
      </pc:sldChg>
      <pc:sldChg chg="addSp delSp modSp mod">
        <pc:chgData name="Sue Janes" userId="f6d9cbd6-30e4-4c62-930d-4aa7542da166" providerId="ADAL" clId="{B5B453D2-FC0C-4E73-8670-DF53809E3983}" dt="2025-07-09T14:09:24.872" v="21" actId="1076"/>
        <pc:sldMkLst>
          <pc:docMk/>
          <pc:sldMk cId="2400545624" sldId="277"/>
        </pc:sldMkLst>
        <pc:spChg chg="mod">
          <ac:chgData name="Sue Janes" userId="f6d9cbd6-30e4-4c62-930d-4aa7542da166" providerId="ADAL" clId="{B5B453D2-FC0C-4E73-8670-DF53809E3983}" dt="2025-07-09T14:07:44.142" v="11" actId="20577"/>
          <ac:spMkLst>
            <pc:docMk/>
            <pc:sldMk cId="2400545624" sldId="277"/>
            <ac:spMk id="13" creationId="{6BDAC16F-5AD0-0AA5-7F9F-0DBC786628EA}"/>
          </ac:spMkLst>
        </pc:spChg>
        <pc:spChg chg="add mod">
          <ac:chgData name="Sue Janes" userId="f6d9cbd6-30e4-4c62-930d-4aa7542da166" providerId="ADAL" clId="{B5B453D2-FC0C-4E73-8670-DF53809E3983}" dt="2025-07-09T14:09:24.872" v="21" actId="1076"/>
          <ac:spMkLst>
            <pc:docMk/>
            <pc:sldMk cId="2400545624" sldId="277"/>
            <ac:spMk id="28" creationId="{402A86CF-CC28-2646-1A32-A545FF840E4F}"/>
          </ac:spMkLst>
        </pc:spChg>
        <pc:picChg chg="del">
          <ac:chgData name="Sue Janes" userId="f6d9cbd6-30e4-4c62-930d-4aa7542da166" providerId="ADAL" clId="{B5B453D2-FC0C-4E73-8670-DF53809E3983}" dt="2025-07-09T14:09:16.945" v="20" actId="478"/>
          <ac:picMkLst>
            <pc:docMk/>
            <pc:sldMk cId="2400545624" sldId="277"/>
            <ac:picMk id="7" creationId="{57197EB8-657A-A28B-513B-C871B69524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22E43BF-527D-440D-8356-FC8BCEDDB5DC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2D8F38C-0513-424D-9F07-ACE2DBD6F9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10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56D4B-3E37-45DC-8A0E-850FD0BBE6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E2D7A-21FB-4E41-849E-FBC6B38F3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" y="21720"/>
            <a:ext cx="1602025" cy="769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244A5-C333-4344-B70D-CA249A56B37A}"/>
              </a:ext>
            </a:extLst>
          </p:cNvPr>
          <p:cNvSpPr txBox="1"/>
          <p:nvPr userDrawn="1"/>
        </p:nvSpPr>
        <p:spPr>
          <a:xfrm>
            <a:off x="8788936" y="3163689"/>
            <a:ext cx="1088495" cy="3642122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ALLERGY INFORMATION:</a:t>
            </a:r>
          </a:p>
          <a:p>
            <a:r>
              <a:rPr lang="en-GB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If </a:t>
            </a:r>
            <a:r>
              <a:rPr lang="en-GB" sz="7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you would like to know about particular allergens in foods please ask a member of the catering team for information. If your child has a school lunch and has a food allergy or intolerance you will be asked to complete a form to ensure we have the necessary information to cater for your child. We use a large variety of ingredients in the preparation of our meals and due to the nature of our kitchens it is not possible to completely remove the risk of cross contamination.</a:t>
            </a:r>
            <a:endParaRPr lang="en-GB" sz="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2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0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9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76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8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5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4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26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8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8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01A62-7A48-4C58-849E-C45ADCCDA82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72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jp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microsoft.com/office/2007/relationships/hdphoto" Target="../media/hdphoto1.wdp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14.jpeg"/><Relationship Id="rId17" Type="http://schemas.openxmlformats.org/officeDocument/2006/relationships/image" Target="../media/image33.png"/><Relationship Id="rId2" Type="http://schemas.openxmlformats.org/officeDocument/2006/relationships/image" Target="../media/image3.jp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2.png"/><Relationship Id="rId17" Type="http://schemas.openxmlformats.org/officeDocument/2006/relationships/image" Target="../media/image47.jpeg"/><Relationship Id="rId2" Type="http://schemas.openxmlformats.org/officeDocument/2006/relationships/image" Target="../media/image3.jp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14.jpe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26" name="Picture 2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C91B647-A1AC-D53D-1467-619BC816E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585544" y="968209"/>
            <a:ext cx="1181273" cy="11409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6CE954-859C-74CA-3D57-0F23174594A9}"/>
              </a:ext>
            </a:extLst>
          </p:cNvPr>
          <p:cNvSpPr txBox="1"/>
          <p:nvPr/>
        </p:nvSpPr>
        <p:spPr>
          <a:xfrm>
            <a:off x="1572859" y="2203245"/>
            <a:ext cx="17050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Tomato and Lentil Pasta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C3D344-0B9E-D433-0D4A-2C54FB6B9411}"/>
              </a:ext>
            </a:extLst>
          </p:cNvPr>
          <p:cNvSpPr txBox="1"/>
          <p:nvPr/>
        </p:nvSpPr>
        <p:spPr>
          <a:xfrm>
            <a:off x="4895803" y="481717"/>
            <a:ext cx="1829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Roast Pork with Roast Potatoes and Gravy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01FFF-72C4-9E44-B0E0-8AB630A07165}"/>
              </a:ext>
            </a:extLst>
          </p:cNvPr>
          <p:cNvSpPr txBox="1"/>
          <p:nvPr/>
        </p:nvSpPr>
        <p:spPr>
          <a:xfrm>
            <a:off x="8356887" y="474180"/>
            <a:ext cx="1643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latin typeface="Century Gothic"/>
              </a:rPr>
              <a:t> Pollock Fish Fingers with Chips &amp; Tomato Sauce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03B19A-9783-5F33-6818-4EF026A87682}"/>
              </a:ext>
            </a:extLst>
          </p:cNvPr>
          <p:cNvSpPr txBox="1"/>
          <p:nvPr/>
        </p:nvSpPr>
        <p:spPr>
          <a:xfrm>
            <a:off x="1729466" y="3778232"/>
            <a:ext cx="1288329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Apple Flapjack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15EFFF-9004-6297-2997-C76A089B0947}"/>
              </a:ext>
            </a:extLst>
          </p:cNvPr>
          <p:cNvSpPr txBox="1"/>
          <p:nvPr/>
        </p:nvSpPr>
        <p:spPr>
          <a:xfrm>
            <a:off x="6705116" y="3795295"/>
            <a:ext cx="1771823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Savoury Cheese Scone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27D9C5-91FA-82CB-DA38-EBF4A38CDB1D}"/>
              </a:ext>
            </a:extLst>
          </p:cNvPr>
          <p:cNvGrpSpPr/>
          <p:nvPr/>
        </p:nvGrpSpPr>
        <p:grpSpPr>
          <a:xfrm>
            <a:off x="317777" y="91814"/>
            <a:ext cx="1175105" cy="382366"/>
            <a:chOff x="317777" y="91814"/>
            <a:chExt cx="1175105" cy="3823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404FEF-2F17-EA94-FBD4-5AB62AB86DF5}"/>
                </a:ext>
              </a:extLst>
            </p:cNvPr>
            <p:cNvSpPr/>
            <p:nvPr/>
          </p:nvSpPr>
          <p:spPr>
            <a:xfrm>
              <a:off x="341884" y="91814"/>
              <a:ext cx="1150998" cy="38236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233DE1-4E5F-B12A-32EE-9F5F42ADF1A1}"/>
                </a:ext>
              </a:extLst>
            </p:cNvPr>
            <p:cNvSpPr txBox="1"/>
            <p:nvPr/>
          </p:nvSpPr>
          <p:spPr>
            <a:xfrm>
              <a:off x="317777" y="98331"/>
              <a:ext cx="11509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00" b="1" dirty="0">
                  <a:solidFill>
                    <a:schemeClr val="bg1"/>
                  </a:solidFill>
                  <a:latin typeface="Century Gothic"/>
                </a:rPr>
                <a:t>Spring Summer 2025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C9704EE-8404-F1FD-87C3-32C13DB6D6F6}"/>
              </a:ext>
            </a:extLst>
          </p:cNvPr>
          <p:cNvSpPr txBox="1"/>
          <p:nvPr/>
        </p:nvSpPr>
        <p:spPr>
          <a:xfrm>
            <a:off x="8317370" y="3748032"/>
            <a:ext cx="177182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Strawberry Jelly with Mandarins</a:t>
            </a:r>
          </a:p>
        </p:txBody>
      </p:sp>
      <p:pic>
        <p:nvPicPr>
          <p:cNvPr id="9" name="Picture 8" descr="A plate of pasta and peas&#10;&#10;Description automatically generated">
            <a:extLst>
              <a:ext uri="{FF2B5EF4-FFF2-40B4-BE49-F238E27FC236}">
                <a16:creationId xmlns:a16="http://schemas.microsoft.com/office/drawing/2014/main" id="{2990077D-B6B4-7541-5DAD-77F1361269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2500" r="13844" b="5073"/>
          <a:stretch/>
        </p:blipFill>
        <p:spPr>
          <a:xfrm>
            <a:off x="1801338" y="2444928"/>
            <a:ext cx="1229867" cy="12354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708B68-2EFA-FA11-0507-01CC40270D47}"/>
              </a:ext>
            </a:extLst>
          </p:cNvPr>
          <p:cNvSpPr txBox="1"/>
          <p:nvPr/>
        </p:nvSpPr>
        <p:spPr>
          <a:xfrm>
            <a:off x="4920474" y="2125059"/>
            <a:ext cx="1901668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Roasted Quorn with Roast Potatoes and Gravy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BB506A-6B50-D093-9FB0-A0838EAB3442}"/>
              </a:ext>
            </a:extLst>
          </p:cNvPr>
          <p:cNvSpPr txBox="1"/>
          <p:nvPr/>
        </p:nvSpPr>
        <p:spPr>
          <a:xfrm>
            <a:off x="6798188" y="2141530"/>
            <a:ext cx="162121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GB" sz="900" b="1" i="0" u="none" strike="noStrike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NEW Chefs Special Chickpea Curry with Rice </a:t>
            </a:r>
            <a:endParaRPr lang="en-GB" sz="900" dirty="0"/>
          </a:p>
        </p:txBody>
      </p:sp>
      <p:pic>
        <p:nvPicPr>
          <p:cNvPr id="23" name="Picture 22" descr="A picture containing table, plate, food, gelatin&#10;&#10;Description automatically generated">
            <a:extLst>
              <a:ext uri="{FF2B5EF4-FFF2-40B4-BE49-F238E27FC236}">
                <a16:creationId xmlns:a16="http://schemas.microsoft.com/office/drawing/2014/main" id="{863A13C9-9433-1D60-DB9D-9FF5D2B1EA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20741" r="13498" b="19946"/>
          <a:stretch/>
        </p:blipFill>
        <p:spPr>
          <a:xfrm>
            <a:off x="8545793" y="4105818"/>
            <a:ext cx="1314979" cy="122839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3F40D56-04A8-7ED1-6D20-FBFDB171C96A}"/>
              </a:ext>
            </a:extLst>
          </p:cNvPr>
          <p:cNvSpPr txBox="1"/>
          <p:nvPr/>
        </p:nvSpPr>
        <p:spPr>
          <a:xfrm>
            <a:off x="8345252" y="2171742"/>
            <a:ext cx="162121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/>
              </a:rPr>
              <a:t>Cheese &amp; Bean </a:t>
            </a:r>
            <a:r>
              <a:rPr lang="en-GB" sz="900" b="1" dirty="0">
                <a:latin typeface="Century Gothic"/>
              </a:rPr>
              <a:t>Pasty </a:t>
            </a: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/>
              </a:rPr>
              <a:t>with Chips </a:t>
            </a:r>
            <a:r>
              <a:rPr lang="en-GB" sz="900" b="1" dirty="0">
                <a:latin typeface="Century Gothic"/>
              </a:rPr>
              <a:t>&amp;</a:t>
            </a: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/>
              </a:rPr>
              <a:t> Tomato Sauce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CBF734-C178-2137-F329-B28DB0400BD9}"/>
              </a:ext>
            </a:extLst>
          </p:cNvPr>
          <p:cNvSpPr txBox="1"/>
          <p:nvPr/>
        </p:nvSpPr>
        <p:spPr>
          <a:xfrm>
            <a:off x="1617122" y="577524"/>
            <a:ext cx="1498617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Macaroni Cheese</a:t>
            </a:r>
            <a:endParaRPr lang="en-GB" sz="9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A2804-D088-AC77-2273-522337DB438B}"/>
              </a:ext>
            </a:extLst>
          </p:cNvPr>
          <p:cNvSpPr txBox="1"/>
          <p:nvPr/>
        </p:nvSpPr>
        <p:spPr>
          <a:xfrm>
            <a:off x="3150418" y="472126"/>
            <a:ext cx="1705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 BBQ Chicken Pizza With Wedges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EF4964-B209-0803-DCD3-FE7203BB5118}"/>
              </a:ext>
            </a:extLst>
          </p:cNvPr>
          <p:cNvSpPr txBox="1"/>
          <p:nvPr/>
        </p:nvSpPr>
        <p:spPr>
          <a:xfrm>
            <a:off x="6783307" y="509748"/>
            <a:ext cx="16360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Spaghetti Bolognaise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pic>
        <p:nvPicPr>
          <p:cNvPr id="16" name="Picture 15" descr="A plate of spaghetti and vegetables&#10;&#10;Description automatically generated with low confidence">
            <a:extLst>
              <a:ext uri="{FF2B5EF4-FFF2-40B4-BE49-F238E27FC236}">
                <a16:creationId xmlns:a16="http://schemas.microsoft.com/office/drawing/2014/main" id="{DF36D739-9128-20DF-C900-B84B37EFBB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6911" r="5976"/>
          <a:stretch/>
        </p:blipFill>
        <p:spPr>
          <a:xfrm rot="5400000">
            <a:off x="6946966" y="866988"/>
            <a:ext cx="1264662" cy="1214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9A9AAF-692D-BCCA-BDAC-5CA5D3D5BC50}"/>
              </a:ext>
            </a:extLst>
          </p:cNvPr>
          <p:cNvSpPr txBox="1"/>
          <p:nvPr/>
        </p:nvSpPr>
        <p:spPr>
          <a:xfrm>
            <a:off x="5375189" y="3826249"/>
            <a:ext cx="1017412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Fruit Platter</a:t>
            </a:r>
            <a:endParaRPr lang="en-GB" sz="9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B81587-1FC2-29FD-562F-09AAFDBF9E97}"/>
              </a:ext>
            </a:extLst>
          </p:cNvPr>
          <p:cNvSpPr txBox="1"/>
          <p:nvPr/>
        </p:nvSpPr>
        <p:spPr>
          <a:xfrm>
            <a:off x="3214399" y="2159097"/>
            <a:ext cx="1641081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NEW Mild Mexican Chilli with Rice</a:t>
            </a:r>
            <a:endParaRPr lang="en-US" sz="900" b="1" i="0" u="none" strike="noStrike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7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CE789122-49D8-5A97-4549-EB453620CC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r="15073"/>
          <a:stretch/>
        </p:blipFill>
        <p:spPr>
          <a:xfrm rot="5400000">
            <a:off x="3521866" y="2556188"/>
            <a:ext cx="1159181" cy="1114408"/>
          </a:xfrm>
          <a:prstGeom prst="rect">
            <a:avLst/>
          </a:prstGeom>
        </p:spPr>
      </p:pic>
      <p:pic>
        <p:nvPicPr>
          <p:cNvPr id="30" name="Picture 29" descr="A piece of cake on a plate&#10;&#10;Description automatically generated">
            <a:extLst>
              <a:ext uri="{FF2B5EF4-FFF2-40B4-BE49-F238E27FC236}">
                <a16:creationId xmlns:a16="http://schemas.microsoft.com/office/drawing/2014/main" id="{D7C404F0-0349-A464-C478-55E9781DF3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r="13940" b="10291"/>
          <a:stretch/>
        </p:blipFill>
        <p:spPr>
          <a:xfrm>
            <a:off x="3514666" y="4131603"/>
            <a:ext cx="1173580" cy="11768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383957C-E932-48A0-C7BD-AB62D4994AAC}"/>
              </a:ext>
            </a:extLst>
          </p:cNvPr>
          <p:cNvSpPr txBox="1"/>
          <p:nvPr/>
        </p:nvSpPr>
        <p:spPr>
          <a:xfrm>
            <a:off x="3479873" y="3746854"/>
            <a:ext cx="122475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Summer Lemon Cake</a:t>
            </a:r>
            <a:endParaRPr lang="en-GB" sz="9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36" descr="A plate with a square object on it&#10;&#10;Description automatically generated">
            <a:extLst>
              <a:ext uri="{FF2B5EF4-FFF2-40B4-BE49-F238E27FC236}">
                <a16:creationId xmlns:a16="http://schemas.microsoft.com/office/drawing/2014/main" id="{8D4E81D0-8ED2-C93F-7C85-E07EE2B95A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12409" r="9187" b="11128"/>
          <a:stretch/>
        </p:blipFill>
        <p:spPr>
          <a:xfrm>
            <a:off x="1812865" y="4136843"/>
            <a:ext cx="1173580" cy="1166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80F84-50D1-3CCD-FEF9-C3019D668F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4" r="-2124" b="6598"/>
          <a:stretch/>
        </p:blipFill>
        <p:spPr>
          <a:xfrm>
            <a:off x="1809004" y="816823"/>
            <a:ext cx="1232800" cy="1269555"/>
          </a:xfrm>
          <a:prstGeom prst="rect">
            <a:avLst/>
          </a:prstGeom>
        </p:spPr>
      </p:pic>
      <p:pic>
        <p:nvPicPr>
          <p:cNvPr id="1026" name="Picture 2" descr="A logo with a fork and spoon&#10;&#10;Description automatically generated with low confidence">
            <a:extLst>
              <a:ext uri="{FF2B5EF4-FFF2-40B4-BE49-F238E27FC236}">
                <a16:creationId xmlns:a16="http://schemas.microsoft.com/office/drawing/2014/main" id="{6C42D029-778B-1BF2-D93B-D774AB684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79" y="70130"/>
            <a:ext cx="539074" cy="53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8B888E-31F9-43C3-25AC-6BD882283D8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761" r="2993"/>
          <a:stretch/>
        </p:blipFill>
        <p:spPr>
          <a:xfrm>
            <a:off x="5306944" y="2520453"/>
            <a:ext cx="1128583" cy="1182677"/>
          </a:xfrm>
          <a:prstGeom prst="rect">
            <a:avLst/>
          </a:prstGeom>
        </p:spPr>
      </p:pic>
      <p:pic>
        <p:nvPicPr>
          <p:cNvPr id="1028" name="Picture 4" descr="A picture containing plate, table, food, coffee&#10;&#10;Description automatically generated">
            <a:extLst>
              <a:ext uri="{FF2B5EF4-FFF2-40B4-BE49-F238E27FC236}">
                <a16:creationId xmlns:a16="http://schemas.microsoft.com/office/drawing/2014/main" id="{0F4272CF-2DAA-48E7-062E-FD07264F6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7459" r="-1" b="4483"/>
          <a:stretch/>
        </p:blipFill>
        <p:spPr bwMode="auto">
          <a:xfrm>
            <a:off x="5306943" y="4136842"/>
            <a:ext cx="1128583" cy="11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8F27A08-DB40-A333-6375-D4697394D93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3110" r="5098" b="5557"/>
          <a:stretch/>
        </p:blipFill>
        <p:spPr>
          <a:xfrm>
            <a:off x="6953952" y="4116186"/>
            <a:ext cx="1292438" cy="11663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C4705F8-79CC-CA9B-AA4F-58203C6A90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93455" y="2520453"/>
            <a:ext cx="1199334" cy="116634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8489723-8BEC-1F22-F455-AAB3AA57AA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58305" y="807411"/>
            <a:ext cx="1166894" cy="1252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AA7CE1-74F6-6E83-E2AF-B756EA5783C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583" r="2454"/>
          <a:stretch/>
        </p:blipFill>
        <p:spPr>
          <a:xfrm>
            <a:off x="7009853" y="2476706"/>
            <a:ext cx="1211297" cy="1226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F2B615-A87F-9BDC-AD04-9EBDDE68FC1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52595" y="807411"/>
            <a:ext cx="1225402" cy="1201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3CE22F-1E27-BC34-3224-294FEBF7232D}"/>
              </a:ext>
            </a:extLst>
          </p:cNvPr>
          <p:cNvSpPr txBox="1"/>
          <p:nvPr/>
        </p:nvSpPr>
        <p:spPr>
          <a:xfrm>
            <a:off x="337481" y="816823"/>
            <a:ext cx="12883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01/09/2025</a:t>
            </a:r>
          </a:p>
          <a:p>
            <a:r>
              <a:rPr lang="en-GB" sz="1800" dirty="0"/>
              <a:t>22/09/2025</a:t>
            </a:r>
          </a:p>
          <a:p>
            <a:r>
              <a:rPr lang="en-GB" sz="1800" dirty="0"/>
              <a:t>13/10/2025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411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AC16F-5AD0-0AA5-7F9F-0DBC786628EA}"/>
              </a:ext>
            </a:extLst>
          </p:cNvPr>
          <p:cNvSpPr txBox="1"/>
          <p:nvPr/>
        </p:nvSpPr>
        <p:spPr>
          <a:xfrm>
            <a:off x="1464500" y="2140993"/>
            <a:ext cx="174680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Cheese and Tomato Pizza with </a:t>
            </a:r>
            <a:r>
              <a:rPr lang="en-GB" sz="900" b="1" dirty="0">
                <a:solidFill>
                  <a:prstClr val="black"/>
                </a:solidFill>
                <a:latin typeface="Century Gothic"/>
              </a:rPr>
              <a:t>Wedges</a:t>
            </a:r>
            <a:endParaRPr lang="en-GB" sz="700" b="1" dirty="0"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A9D8A1-8117-A84E-DC29-8E205B3F9E35}"/>
              </a:ext>
            </a:extLst>
          </p:cNvPr>
          <p:cNvSpPr/>
          <p:nvPr/>
        </p:nvSpPr>
        <p:spPr>
          <a:xfrm>
            <a:off x="341884" y="91814"/>
            <a:ext cx="1150998" cy="3823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82EF5-4648-CCEA-E8FB-0EFFEDA964B5}"/>
              </a:ext>
            </a:extLst>
          </p:cNvPr>
          <p:cNvSpPr txBox="1"/>
          <p:nvPr/>
        </p:nvSpPr>
        <p:spPr>
          <a:xfrm>
            <a:off x="6714706" y="3825694"/>
            <a:ext cx="1664148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Peaches and Ice Cream</a:t>
            </a:r>
          </a:p>
        </p:txBody>
      </p:sp>
      <p:pic>
        <p:nvPicPr>
          <p:cNvPr id="40" name="Picture 39" descr="A plate of food on a wood table&#10;&#10;Description automatically generated with medium confidence">
            <a:extLst>
              <a:ext uri="{FF2B5EF4-FFF2-40B4-BE49-F238E27FC236}">
                <a16:creationId xmlns:a16="http://schemas.microsoft.com/office/drawing/2014/main" id="{0613E332-8DF2-4A79-A9EA-677FA7FFCE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6013" r="5757"/>
          <a:stretch/>
        </p:blipFill>
        <p:spPr>
          <a:xfrm>
            <a:off x="1827006" y="2510325"/>
            <a:ext cx="1162987" cy="11526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464210-534F-816F-4714-EAE334C03208}"/>
              </a:ext>
            </a:extLst>
          </p:cNvPr>
          <p:cNvSpPr txBox="1"/>
          <p:nvPr/>
        </p:nvSpPr>
        <p:spPr>
          <a:xfrm>
            <a:off x="6602313" y="460214"/>
            <a:ext cx="1926107" cy="36933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900" b="1" dirty="0">
                <a:latin typeface="Century Gothic"/>
              </a:rPr>
              <a:t>Chef Special Chicken and Chickpea Korma with Rice</a:t>
            </a:r>
            <a:endParaRPr lang="en-GB" sz="900" b="1" dirty="0">
              <a:latin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9E63E0-4019-DC04-003C-729E14048CE2}"/>
              </a:ext>
            </a:extLst>
          </p:cNvPr>
          <p:cNvSpPr txBox="1"/>
          <p:nvPr/>
        </p:nvSpPr>
        <p:spPr>
          <a:xfrm>
            <a:off x="1521091" y="3815707"/>
            <a:ext cx="1746802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/>
              </a:rPr>
              <a:t>Iced Vanilla Sponge</a:t>
            </a:r>
            <a:endParaRPr lang="en-GB" sz="900" b="1" dirty="0">
              <a:latin typeface="Century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D5B257-8A84-8C91-A85E-D27C0AA1D219}"/>
              </a:ext>
            </a:extLst>
          </p:cNvPr>
          <p:cNvSpPr txBox="1"/>
          <p:nvPr/>
        </p:nvSpPr>
        <p:spPr>
          <a:xfrm>
            <a:off x="317777" y="98331"/>
            <a:ext cx="11509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/>
              </a:rPr>
              <a:t>Spring Summer 2025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B35D60-013E-058E-493F-4C10EB91C4B0}"/>
              </a:ext>
            </a:extLst>
          </p:cNvPr>
          <p:cNvSpPr txBox="1"/>
          <p:nvPr/>
        </p:nvSpPr>
        <p:spPr>
          <a:xfrm>
            <a:off x="8377161" y="2108072"/>
            <a:ext cx="159288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Cheese and Tomato Quiche with Chips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AB1493-A13C-41B4-3425-B45456DD7BB5}"/>
              </a:ext>
            </a:extLst>
          </p:cNvPr>
          <p:cNvSpPr txBox="1"/>
          <p:nvPr/>
        </p:nvSpPr>
        <p:spPr>
          <a:xfrm>
            <a:off x="4898330" y="470104"/>
            <a:ext cx="1816376" cy="3730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900" b="1" dirty="0">
                <a:solidFill>
                  <a:prstClr val="black"/>
                </a:solidFill>
                <a:latin typeface="Century Gothic"/>
              </a:rPr>
              <a:t>Roast Chicken with Stuffing, Roast Potatoes and Gravy 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C84D80-E623-D08A-62AA-C2A83F1ABF6D}"/>
              </a:ext>
            </a:extLst>
          </p:cNvPr>
          <p:cNvSpPr txBox="1"/>
          <p:nvPr/>
        </p:nvSpPr>
        <p:spPr>
          <a:xfrm>
            <a:off x="3183986" y="489616"/>
            <a:ext cx="181637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/>
              </a:rPr>
              <a:t>Pork H</a:t>
            </a: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ot Dog with Wedges &amp; Tomato </a:t>
            </a:r>
            <a:r>
              <a:rPr lang="en-US" sz="900" b="1" dirty="0">
                <a:latin typeface="Century Gothic"/>
              </a:rPr>
              <a:t>Sauce</a:t>
            </a: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 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pic>
        <p:nvPicPr>
          <p:cNvPr id="2" name="x_18492819-e16e-452f-bf62-5e4941e5bf87" descr="Image">
            <a:extLst>
              <a:ext uri="{FF2B5EF4-FFF2-40B4-BE49-F238E27FC236}">
                <a16:creationId xmlns:a16="http://schemas.microsoft.com/office/drawing/2014/main" id="{9E8CE712-01E4-9ED6-8B23-5723AD76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1762" r="14137" b="12504"/>
          <a:stretch/>
        </p:blipFill>
        <p:spPr bwMode="auto">
          <a:xfrm>
            <a:off x="3485670" y="4095897"/>
            <a:ext cx="1213009" cy="12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EDAFF4-502B-0CE4-0927-0993B2661360}"/>
              </a:ext>
            </a:extLst>
          </p:cNvPr>
          <p:cNvSpPr txBox="1"/>
          <p:nvPr/>
        </p:nvSpPr>
        <p:spPr>
          <a:xfrm>
            <a:off x="3234658" y="3743500"/>
            <a:ext cx="170177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NEW Strawberry and Apple</a:t>
            </a: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Crumble with Custard </a:t>
            </a:r>
            <a:endParaRPr lang="en-GB" sz="900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ECE79-27C2-9779-3027-F363F1C0D525}"/>
              </a:ext>
            </a:extLst>
          </p:cNvPr>
          <p:cNvSpPr txBox="1"/>
          <p:nvPr/>
        </p:nvSpPr>
        <p:spPr>
          <a:xfrm>
            <a:off x="1636043" y="483687"/>
            <a:ext cx="159250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Lentil and S</a:t>
            </a:r>
            <a:r>
              <a:rPr lang="en-GB" sz="900" b="1" dirty="0" err="1">
                <a:latin typeface="Century Gothic" panose="020B0502020202020204" pitchFamily="34" charset="0"/>
              </a:rPr>
              <a:t>weet</a:t>
            </a:r>
            <a:r>
              <a:rPr lang="en-GB" sz="900" b="1" dirty="0">
                <a:latin typeface="Century Gothic" panose="020B0502020202020204" pitchFamily="34" charset="0"/>
              </a:rPr>
              <a:t> Potato Curry with Rice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31E5B-435C-3AB2-F2E5-24958EC93D70}"/>
              </a:ext>
            </a:extLst>
          </p:cNvPr>
          <p:cNvSpPr txBox="1"/>
          <p:nvPr/>
        </p:nvSpPr>
        <p:spPr>
          <a:xfrm>
            <a:off x="8405810" y="487093"/>
            <a:ext cx="149672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GB" sz="900" b="1" dirty="0">
                <a:latin typeface="Century Gothic"/>
              </a:rPr>
              <a:t>Battered Fish with Chips &amp; Tomato Sauce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</p:txBody>
      </p:sp>
      <p:pic>
        <p:nvPicPr>
          <p:cNvPr id="11" name="Picture 10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187ED7F0-75D6-3FC4-A9D2-F44B8303E9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10678" r="8009" b="12586"/>
          <a:stretch/>
        </p:blipFill>
        <p:spPr>
          <a:xfrm>
            <a:off x="8547012" y="843130"/>
            <a:ext cx="1242767" cy="12208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0C6BCC-C28C-E610-259A-B8F8AC649BD0}"/>
              </a:ext>
            </a:extLst>
          </p:cNvPr>
          <p:cNvSpPr txBox="1"/>
          <p:nvPr/>
        </p:nvSpPr>
        <p:spPr>
          <a:xfrm>
            <a:off x="5024702" y="2101497"/>
            <a:ext cx="1690004" cy="5078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Vegetable Soya Roast with Stuffing, Roast Potatoes and Gravy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CDA55D-934E-96E6-DE01-8437001FB754}"/>
              </a:ext>
            </a:extLst>
          </p:cNvPr>
          <p:cNvGrpSpPr/>
          <p:nvPr/>
        </p:nvGrpSpPr>
        <p:grpSpPr>
          <a:xfrm>
            <a:off x="5248811" y="2563574"/>
            <a:ext cx="1156365" cy="1109580"/>
            <a:chOff x="5218076" y="2546910"/>
            <a:chExt cx="1234780" cy="11681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E054B2-D2AF-AAC1-D313-29B46852C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9" b="-1"/>
            <a:stretch/>
          </p:blipFill>
          <p:spPr>
            <a:xfrm>
              <a:off x="5218076" y="2546910"/>
              <a:ext cx="1234780" cy="11681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4EC3614-940C-5106-5FAF-CDCFB59A7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44" t="4603" r="3843" b="5130"/>
            <a:stretch/>
          </p:blipFill>
          <p:spPr>
            <a:xfrm>
              <a:off x="5235535" y="2568302"/>
              <a:ext cx="1189979" cy="1136491"/>
            </a:xfrm>
            <a:prstGeom prst="ellipse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7630306-36C5-86E8-14D2-9FEF95411EBD}"/>
              </a:ext>
            </a:extLst>
          </p:cNvPr>
          <p:cNvSpPr txBox="1"/>
          <p:nvPr/>
        </p:nvSpPr>
        <p:spPr>
          <a:xfrm>
            <a:off x="6691630" y="2194309"/>
            <a:ext cx="1728343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Spaghetti and Meatballs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590176-4C69-CE16-AE10-5228FE505EE2}"/>
              </a:ext>
            </a:extLst>
          </p:cNvPr>
          <p:cNvSpPr txBox="1"/>
          <p:nvPr/>
        </p:nvSpPr>
        <p:spPr>
          <a:xfrm>
            <a:off x="4926998" y="3825694"/>
            <a:ext cx="1806779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Freshly Chopped Fruit Salad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F8E906-1257-A4FE-86D2-FD638EB7EDA6}"/>
              </a:ext>
            </a:extLst>
          </p:cNvPr>
          <p:cNvSpPr txBox="1"/>
          <p:nvPr/>
        </p:nvSpPr>
        <p:spPr>
          <a:xfrm>
            <a:off x="8515710" y="3812750"/>
            <a:ext cx="1225116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Vanilla Shortbread</a:t>
            </a:r>
            <a:endParaRPr lang="en-GB" sz="900" b="1" dirty="0">
              <a:latin typeface="Century Gothic" panose="020B0502020202020204" pitchFamily="34" charset="0"/>
            </a:endParaRPr>
          </a:p>
        </p:txBody>
      </p:sp>
      <p:pic>
        <p:nvPicPr>
          <p:cNvPr id="37" name="Picture 36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F293D780-3BC5-C67C-E55C-D5977F7A09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10245" b="5405"/>
          <a:stretch/>
        </p:blipFill>
        <p:spPr>
          <a:xfrm>
            <a:off x="1827006" y="878719"/>
            <a:ext cx="1146321" cy="1149642"/>
          </a:xfrm>
          <a:prstGeom prst="rect">
            <a:avLst/>
          </a:prstGeom>
        </p:spPr>
      </p:pic>
      <p:pic>
        <p:nvPicPr>
          <p:cNvPr id="45" name="Picture 44" descr="A plate of food on a table&#10;&#10;Description automatically generated">
            <a:extLst>
              <a:ext uri="{FF2B5EF4-FFF2-40B4-BE49-F238E27FC236}">
                <a16:creationId xmlns:a16="http://schemas.microsoft.com/office/drawing/2014/main" id="{75277C76-0856-EE51-9A52-A10665BB95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6058"/>
          <a:stretch/>
        </p:blipFill>
        <p:spPr>
          <a:xfrm>
            <a:off x="3519743" y="2520485"/>
            <a:ext cx="1172664" cy="1140091"/>
          </a:xfrm>
          <a:prstGeom prst="rect">
            <a:avLst/>
          </a:prstGeom>
        </p:spPr>
      </p:pic>
      <p:pic>
        <p:nvPicPr>
          <p:cNvPr id="47" name="Picture 46" descr="A plate of ice cream and peaches&#10;&#10;Description automatically generated">
            <a:extLst>
              <a:ext uri="{FF2B5EF4-FFF2-40B4-BE49-F238E27FC236}">
                <a16:creationId xmlns:a16="http://schemas.microsoft.com/office/drawing/2014/main" id="{62832DB5-6135-B6D6-0700-532F10F0C9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22770" r="4332" b="9729"/>
          <a:stretch/>
        </p:blipFill>
        <p:spPr>
          <a:xfrm>
            <a:off x="6965545" y="4080413"/>
            <a:ext cx="1237987" cy="1237188"/>
          </a:xfrm>
          <a:prstGeom prst="rect">
            <a:avLst/>
          </a:prstGeom>
        </p:spPr>
      </p:pic>
      <p:pic>
        <p:nvPicPr>
          <p:cNvPr id="8" name="Picture 7" descr="A plate of food on a table&#10;&#10;Description automatically generated">
            <a:extLst>
              <a:ext uri="{FF2B5EF4-FFF2-40B4-BE49-F238E27FC236}">
                <a16:creationId xmlns:a16="http://schemas.microsoft.com/office/drawing/2014/main" id="{FA47EB6E-BD60-E41B-3A73-D4BF9DA304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6058"/>
          <a:stretch/>
        </p:blipFill>
        <p:spPr>
          <a:xfrm>
            <a:off x="3519743" y="897010"/>
            <a:ext cx="1144862" cy="11130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357D17-1DA7-D1F8-DFA9-07C78886C7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9749" y="4090667"/>
            <a:ext cx="1205896" cy="12321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5F2B7F-6921-DE23-CD38-B413A49DE4E3}"/>
              </a:ext>
            </a:extLst>
          </p:cNvPr>
          <p:cNvSpPr txBox="1"/>
          <p:nvPr/>
        </p:nvSpPr>
        <p:spPr>
          <a:xfrm>
            <a:off x="3244530" y="2133150"/>
            <a:ext cx="172834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Vegan Hot Dog with Wedges &amp; Tomato Sauce</a:t>
            </a:r>
          </a:p>
        </p:txBody>
      </p:sp>
      <p:pic>
        <p:nvPicPr>
          <p:cNvPr id="2050" name="Picture 2" descr="A picture containing plate, table, food, coffee&#10;&#10;Description automatically generated">
            <a:extLst>
              <a:ext uri="{FF2B5EF4-FFF2-40B4-BE49-F238E27FC236}">
                <a16:creationId xmlns:a16="http://schemas.microsoft.com/office/drawing/2014/main" id="{99277AC3-200C-D165-B25F-70C465059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8" b="5705"/>
          <a:stretch/>
        </p:blipFill>
        <p:spPr bwMode="auto">
          <a:xfrm>
            <a:off x="5195038" y="4080413"/>
            <a:ext cx="1237988" cy="12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cookie on a plate&#10;&#10;Description automatically generated">
            <a:extLst>
              <a:ext uri="{FF2B5EF4-FFF2-40B4-BE49-F238E27FC236}">
                <a16:creationId xmlns:a16="http://schemas.microsoft.com/office/drawing/2014/main" id="{CFC3E8F7-F023-7DFB-51CF-94A6A1D0A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10706" r="14066" b="12055"/>
          <a:stretch/>
        </p:blipFill>
        <p:spPr bwMode="auto">
          <a:xfrm>
            <a:off x="8528420" y="4090667"/>
            <a:ext cx="1224684" cy="120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2BB592-53E6-CA3E-AEE6-A3BA0D4D8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0584" y="2449029"/>
            <a:ext cx="1320895" cy="12241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AC3F97-815B-E857-23D3-4243465112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7186" y="2459528"/>
            <a:ext cx="1269206" cy="12342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D164321-28AE-E421-3DD2-0F5713A00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11" y="853019"/>
            <a:ext cx="1233241" cy="12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A1D35F-B07F-F4CC-3046-622CBD9271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22246" y="871059"/>
            <a:ext cx="1310780" cy="11573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2A86CF-CC28-2646-1A32-A545FF840E4F}"/>
              </a:ext>
            </a:extLst>
          </p:cNvPr>
          <p:cNvSpPr txBox="1"/>
          <p:nvPr/>
        </p:nvSpPr>
        <p:spPr>
          <a:xfrm>
            <a:off x="239441" y="843129"/>
            <a:ext cx="1332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08/09/2025</a:t>
            </a:r>
          </a:p>
          <a:p>
            <a:r>
              <a:rPr lang="en-GB" sz="1800" dirty="0"/>
              <a:t>29/09/2025</a:t>
            </a:r>
          </a:p>
          <a:p>
            <a:r>
              <a:rPr lang="en-GB" sz="1800" dirty="0"/>
              <a:t>20/10/2025</a:t>
            </a:r>
          </a:p>
        </p:txBody>
      </p:sp>
    </p:spTree>
    <p:extLst>
      <p:ext uri="{BB962C8B-B14F-4D97-AF65-F5344CB8AC3E}">
        <p14:creationId xmlns:p14="http://schemas.microsoft.com/office/powerpoint/2010/main" val="240054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EEF711-7729-55C6-683B-2A0CE2071EB8}"/>
              </a:ext>
            </a:extLst>
          </p:cNvPr>
          <p:cNvSpPr txBox="1"/>
          <p:nvPr/>
        </p:nvSpPr>
        <p:spPr>
          <a:xfrm>
            <a:off x="1479009" y="493371"/>
            <a:ext cx="179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 strike="noStrike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Smoky Bean Burger with Potato Wedges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BA8B72-756E-9D14-1A1C-00FF6ED7D239}"/>
              </a:ext>
            </a:extLst>
          </p:cNvPr>
          <p:cNvSpPr txBox="1"/>
          <p:nvPr/>
        </p:nvSpPr>
        <p:spPr>
          <a:xfrm>
            <a:off x="3119959" y="2211162"/>
            <a:ext cx="19191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NEW Chefs Special Five Bean Jollof Rice 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A623F9-E490-3A42-0042-BA8EC0A173D1}"/>
              </a:ext>
            </a:extLst>
          </p:cNvPr>
          <p:cNvSpPr txBox="1"/>
          <p:nvPr/>
        </p:nvSpPr>
        <p:spPr>
          <a:xfrm>
            <a:off x="4961834" y="2192180"/>
            <a:ext cx="174629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900" b="1" i="0" u="none" strike="noStrike" noProof="0" dirty="0">
                <a:solidFill>
                  <a:schemeClr val="tx1"/>
                </a:solidFill>
                <a:latin typeface="Century Gothic"/>
              </a:rPr>
              <a:t>Veg Wellington with Stuffing, Roast Potatoes and Gravy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ED6FC3-59BA-76DC-660B-635F53DC9CCE}"/>
              </a:ext>
            </a:extLst>
          </p:cNvPr>
          <p:cNvSpPr txBox="1"/>
          <p:nvPr/>
        </p:nvSpPr>
        <p:spPr>
          <a:xfrm>
            <a:off x="6632075" y="470105"/>
            <a:ext cx="1854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NEW Greek Macaroni Pastitsio with Greek Salad and Tzatziki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943A1E-0378-3523-83CF-E89B6B3CF60C}"/>
              </a:ext>
            </a:extLst>
          </p:cNvPr>
          <p:cNvSpPr txBox="1"/>
          <p:nvPr/>
        </p:nvSpPr>
        <p:spPr>
          <a:xfrm>
            <a:off x="8351972" y="539355"/>
            <a:ext cx="16184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latin typeface="Century Gothic"/>
              </a:rPr>
              <a:t>Breaded Fish and Chips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latin typeface="Century Gothic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5E4BAD-1E67-4DBB-575C-2BC5906CCBCD}"/>
              </a:ext>
            </a:extLst>
          </p:cNvPr>
          <p:cNvSpPr txBox="1"/>
          <p:nvPr/>
        </p:nvSpPr>
        <p:spPr>
          <a:xfrm>
            <a:off x="3289380" y="3830211"/>
            <a:ext cx="1586790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Cheese and Crackers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BC0857-E256-A58D-6B02-79BD01AA44C7}"/>
              </a:ext>
            </a:extLst>
          </p:cNvPr>
          <p:cNvSpPr txBox="1"/>
          <p:nvPr/>
        </p:nvSpPr>
        <p:spPr>
          <a:xfrm>
            <a:off x="5282127" y="3827611"/>
            <a:ext cx="1042468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Fruit Medley</a:t>
            </a:r>
            <a:endParaRPr lang="en-GB" sz="9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B48BA3-EF97-50CE-E8CB-382ACC0A83D4}"/>
              </a:ext>
            </a:extLst>
          </p:cNvPr>
          <p:cNvSpPr txBox="1"/>
          <p:nvPr/>
        </p:nvSpPr>
        <p:spPr>
          <a:xfrm>
            <a:off x="6632075" y="3830211"/>
            <a:ext cx="1854266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/>
              </a:rPr>
              <a:t>Jam and Coconut Sponge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F9BF1C5-A425-CF07-11A9-070785201199}"/>
              </a:ext>
            </a:extLst>
          </p:cNvPr>
          <p:cNvSpPr/>
          <p:nvPr/>
        </p:nvSpPr>
        <p:spPr>
          <a:xfrm>
            <a:off x="341884" y="91814"/>
            <a:ext cx="1150998" cy="3823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1CB7AA-1770-3D1B-5A07-4E4C3823A9BA}"/>
              </a:ext>
            </a:extLst>
          </p:cNvPr>
          <p:cNvSpPr txBox="1"/>
          <p:nvPr/>
        </p:nvSpPr>
        <p:spPr>
          <a:xfrm>
            <a:off x="317777" y="98331"/>
            <a:ext cx="11509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/>
              </a:rPr>
              <a:t>Spring Summer 2025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0C754-0710-1E71-BFB3-D1BBC3B23526}"/>
              </a:ext>
            </a:extLst>
          </p:cNvPr>
          <p:cNvSpPr txBox="1"/>
          <p:nvPr/>
        </p:nvSpPr>
        <p:spPr>
          <a:xfrm>
            <a:off x="5050494" y="484039"/>
            <a:ext cx="1636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Roast </a:t>
            </a:r>
            <a:r>
              <a:rPr lang="en-US" sz="900" b="1" dirty="0">
                <a:latin typeface="Century Gothic"/>
              </a:rPr>
              <a:t>Turkey</a:t>
            </a: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 with Stuffing, Roast Potatoes and Gravy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85C8A2-43EF-79C2-957D-E6D8AD2A1E2D}"/>
              </a:ext>
            </a:extLst>
          </p:cNvPr>
          <p:cNvSpPr txBox="1"/>
          <p:nvPr/>
        </p:nvSpPr>
        <p:spPr>
          <a:xfrm>
            <a:off x="1538517" y="2197850"/>
            <a:ext cx="1701362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Classic Vegan Bolognaise</a:t>
            </a:r>
          </a:p>
        </p:txBody>
      </p:sp>
      <p:pic>
        <p:nvPicPr>
          <p:cNvPr id="17" name="Picture 16" descr="A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912DEDCB-9021-F3B3-530D-1C6EDB1B7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18240" r="11640" b="5527"/>
          <a:stretch/>
        </p:blipFill>
        <p:spPr>
          <a:xfrm>
            <a:off x="8559691" y="4086815"/>
            <a:ext cx="1221863" cy="124929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2C79F2D-AD95-D2F8-851A-52BD8ED5A9C8}"/>
              </a:ext>
            </a:extLst>
          </p:cNvPr>
          <p:cNvSpPr txBox="1"/>
          <p:nvPr/>
        </p:nvSpPr>
        <p:spPr>
          <a:xfrm>
            <a:off x="8699270" y="3815707"/>
            <a:ext cx="1251404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Oaty Cookie</a:t>
            </a:r>
            <a:endParaRPr lang="en-GB" sz="900" b="1" dirty="0">
              <a:latin typeface="Century Gothic"/>
            </a:endParaRPr>
          </a:p>
        </p:txBody>
      </p:sp>
      <p:pic>
        <p:nvPicPr>
          <p:cNvPr id="19" name="Picture 18" descr="A plate of spaghetti and vegetables&#10;&#10;Description automatically generated with low confidence">
            <a:extLst>
              <a:ext uri="{FF2B5EF4-FFF2-40B4-BE49-F238E27FC236}">
                <a16:creationId xmlns:a16="http://schemas.microsoft.com/office/drawing/2014/main" id="{577983E4-5773-DAE7-22F8-588F4EDB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6911" r="5976"/>
          <a:stretch/>
        </p:blipFill>
        <p:spPr>
          <a:xfrm rot="5400000">
            <a:off x="1780425" y="2483095"/>
            <a:ext cx="1217546" cy="11696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D56FE4-CF55-8696-FC5E-DB67E2A1124E}"/>
              </a:ext>
            </a:extLst>
          </p:cNvPr>
          <p:cNvSpPr txBox="1"/>
          <p:nvPr/>
        </p:nvSpPr>
        <p:spPr>
          <a:xfrm>
            <a:off x="6604188" y="2166510"/>
            <a:ext cx="193653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Spinach and Cheese Whirl with Rice, Greek Salad and </a:t>
            </a: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Tzatziki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7FC3C3-BB8D-5D1D-13BA-6079666F181E}"/>
              </a:ext>
            </a:extLst>
          </p:cNvPr>
          <p:cNvSpPr txBox="1"/>
          <p:nvPr/>
        </p:nvSpPr>
        <p:spPr>
          <a:xfrm>
            <a:off x="1499897" y="3760961"/>
            <a:ext cx="158679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Pear and Cocoa Upside Down Cake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3CB476-2DA3-4E66-8F31-29E0705D74B0}"/>
              </a:ext>
            </a:extLst>
          </p:cNvPr>
          <p:cNvSpPr txBox="1"/>
          <p:nvPr/>
        </p:nvSpPr>
        <p:spPr>
          <a:xfrm>
            <a:off x="3146614" y="516611"/>
            <a:ext cx="179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 strike="noStrike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New Green Thai Chicken Curry with Rice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03D5B0-9B82-8266-8C44-65FFB45F5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018" y="4112200"/>
            <a:ext cx="1108078" cy="1223905"/>
          </a:xfrm>
          <a:prstGeom prst="rect">
            <a:avLst/>
          </a:prstGeom>
        </p:spPr>
      </p:pic>
      <p:pic>
        <p:nvPicPr>
          <p:cNvPr id="16" name="Picture 15" descr="A plate of food on a table&#10;&#10;Description automatically generated">
            <a:extLst>
              <a:ext uri="{FF2B5EF4-FFF2-40B4-BE49-F238E27FC236}">
                <a16:creationId xmlns:a16="http://schemas.microsoft.com/office/drawing/2014/main" id="{B886F438-3582-520B-C329-474EC06510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3890"/>
          <a:stretch/>
        </p:blipFill>
        <p:spPr>
          <a:xfrm>
            <a:off x="3360446" y="878509"/>
            <a:ext cx="1351171" cy="1196782"/>
          </a:xfrm>
          <a:prstGeom prst="rect">
            <a:avLst/>
          </a:prstGeom>
        </p:spPr>
      </p:pic>
      <p:pic>
        <p:nvPicPr>
          <p:cNvPr id="24" name="Picture 2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095B168F-F82C-1FB9-0100-BE4C5C449D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 r="-1765" b="3876"/>
          <a:stretch/>
        </p:blipFill>
        <p:spPr>
          <a:xfrm>
            <a:off x="5259179" y="868282"/>
            <a:ext cx="1228287" cy="12010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338500-9EDC-1912-F21D-6FBC66FE8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9179" y="2572027"/>
            <a:ext cx="1088365" cy="1123995"/>
          </a:xfrm>
          <a:prstGeom prst="rect">
            <a:avLst/>
          </a:prstGeom>
        </p:spPr>
      </p:pic>
      <p:pic>
        <p:nvPicPr>
          <p:cNvPr id="3074" name="Picture 2" descr="A picture containing plate, table, food, coffee&#10;&#10;Description automatically generated">
            <a:extLst>
              <a:ext uri="{FF2B5EF4-FFF2-40B4-BE49-F238E27FC236}">
                <a16:creationId xmlns:a16="http://schemas.microsoft.com/office/drawing/2014/main" id="{445D8F28-2F4B-BBE7-FACD-7AA7BB1D1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9944" r="2369" b="7429"/>
          <a:stretch/>
        </p:blipFill>
        <p:spPr bwMode="auto">
          <a:xfrm>
            <a:off x="5220884" y="4083755"/>
            <a:ext cx="1221862" cy="12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8509266E-274C-408F-7235-9D3A031449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494" r="6094"/>
          <a:stretch/>
        </p:blipFill>
        <p:spPr>
          <a:xfrm>
            <a:off x="6938843" y="854478"/>
            <a:ext cx="1204848" cy="12286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300DF6-9BC4-AFAD-6D0E-2DCDD54DDA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8254" y="4066087"/>
            <a:ext cx="1260352" cy="124237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1D2685C-9713-CEEF-D13D-953DC70438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3394" y="878509"/>
            <a:ext cx="1415633" cy="107483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0204784-5A04-CCD9-BC94-C5628534CDC3}"/>
              </a:ext>
            </a:extLst>
          </p:cNvPr>
          <p:cNvSpPr txBox="1"/>
          <p:nvPr/>
        </p:nvSpPr>
        <p:spPr>
          <a:xfrm>
            <a:off x="8339264" y="2120632"/>
            <a:ext cx="16840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 strike="noStrike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All Day Vegan Breakfast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26091-C417-7691-FFBF-4115E3B41E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0844" y="2510105"/>
            <a:ext cx="1100846" cy="1188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353CA-C64B-9B41-DBFD-FCA16ADE5A8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562" r="8290"/>
          <a:stretch/>
        </p:blipFill>
        <p:spPr>
          <a:xfrm>
            <a:off x="3481132" y="2539513"/>
            <a:ext cx="1165690" cy="1173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4FB0AC-BF2F-5AE6-B909-1788186334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4614" y="4076882"/>
            <a:ext cx="1260352" cy="12417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54832D-6D05-B80B-95BD-A139C4B632E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534" r="2997"/>
          <a:stretch/>
        </p:blipFill>
        <p:spPr>
          <a:xfrm>
            <a:off x="8542463" y="2501065"/>
            <a:ext cx="1277692" cy="12320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7EE1D0-8F67-91F5-A33E-BFD37DFC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58" y="864816"/>
            <a:ext cx="1169680" cy="12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CB12A2-1D6C-E3EB-6140-7D7D436719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9085" y="926894"/>
            <a:ext cx="93886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8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315347-6dc2-4f31-871c-4fac13c8e90b">
      <Terms xmlns="http://schemas.microsoft.com/office/infopath/2007/PartnerControls"/>
    </lcf76f155ced4ddcb4097134ff3c332f>
    <TaxCatchAll xmlns="abd9c013-afd4-4605-a7aa-45ecbe72d026" xsi:nil="true"/>
    <Document_x0020_Type xmlns="cc315347-6dc2-4f31-871c-4fac13c8e90b">Menus</Document_x0020_Type>
    <NOTES xmlns="cc315347-6dc2-4f31-871c-4fac13c8e90b" xsi:nil="true"/>
    <Tags xmlns="cc315347-6dc2-4f31-871c-4fac13c8e90b">Menu</Tag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86D735906C2045B630126150A2C9FD" ma:contentTypeVersion="21" ma:contentTypeDescription="Create a new document." ma:contentTypeScope="" ma:versionID="15783e787b41494728b8e56a85844d7d">
  <xsd:schema xmlns:xsd="http://www.w3.org/2001/XMLSchema" xmlns:xs="http://www.w3.org/2001/XMLSchema" xmlns:p="http://schemas.microsoft.com/office/2006/metadata/properties" xmlns:ns2="cc315347-6dc2-4f31-871c-4fac13c8e90b" xmlns:ns3="abd9c013-afd4-4605-a7aa-45ecbe72d026" targetNamespace="http://schemas.microsoft.com/office/2006/metadata/properties" ma:root="true" ma:fieldsID="b3c802383d38d4ce8ab05201a7d4687f" ns2:_="" ns3:_="">
    <xsd:import namespace="cc315347-6dc2-4f31-871c-4fac13c8e90b"/>
    <xsd:import namespace="abd9c013-afd4-4605-a7aa-45ecbe72d026"/>
    <xsd:element name="properties">
      <xsd:complexType>
        <xsd:sequence>
          <xsd:element name="documentManagement">
            <xsd:complexType>
              <xsd:all>
                <xsd:element ref="ns2:Document_x0020_Type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Tags" minOccurs="0"/>
                <xsd:element ref="ns2:MediaServiceSearchPropertie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315347-6dc2-4f31-871c-4fac13c8e90b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ma:displayName="Document Type" ma:default="Menus" ma:format="Dropdown" ma:internalName="Document_x0020_Type">
      <xsd:simpleType>
        <xsd:restriction base="dms:Choice">
          <xsd:enumeration value="Menus"/>
          <xsd:enumeration value="Recipes"/>
          <xsd:enumeration value="Allergens"/>
          <xsd:enumeration value="Added Benefits"/>
          <xsd:enumeration value="Standards"/>
          <xsd:enumeration value="Packed Lunch"/>
          <xsd:enumeration value="Theme &amp; Discovery Days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60fa401-c735-472c-b85f-e3677d3c5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Tags" ma:index="22" nillable="true" ma:displayName="Tags" ma:format="Dropdown" ma:internalName="Tags">
      <xsd:simpleType>
        <xsd:restriction base="dms:Choice">
          <xsd:enumeration value="Poster"/>
          <xsd:enumeration value="Bulletin"/>
          <xsd:enumeration value="Offers"/>
          <xsd:enumeration value="Menu"/>
          <xsd:enumeration value="Guide"/>
          <xsd:enumeration value="Recipes"/>
          <xsd:enumeration value="FS13"/>
          <xsd:enumeration value="Digital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4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9c013-afd4-4605-a7aa-45ecbe72d02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c54521f6-1ebf-4e9c-aee0-7875e57b3681}" ma:internalName="TaxCatchAll" ma:showField="CatchAllData" ma:web="abd9c013-afd4-4605-a7aa-45ecbe72d0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B72B72-EFE2-4371-B500-B2B9B1CA3ED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4ff6cdd7-f66e-47e1-87c6-2be81c84d476"/>
    <ds:schemaRef ds:uri="http://schemas.openxmlformats.org/package/2006/metadata/core-properties"/>
    <ds:schemaRef ds:uri="http://schemas.microsoft.com/office/infopath/2007/PartnerControls"/>
    <ds:schemaRef ds:uri="6e1e0a47-ab42-4430-94e8-3d4d86c1f956"/>
    <ds:schemaRef ds:uri="http://purl.org/dc/dcmitype/"/>
    <ds:schemaRef ds:uri="http://purl.org/dc/elements/1.1/"/>
    <ds:schemaRef ds:uri="cfcc8f99-6edd-417c-8b08-e4af51aa64dc"/>
    <ds:schemaRef ds:uri="93f07fc0-f3cc-4d0b-9a4f-54b5dee9d132"/>
    <ds:schemaRef ds:uri="cc315347-6dc2-4f31-871c-4fac13c8e90b"/>
    <ds:schemaRef ds:uri="abd9c013-afd4-4605-a7aa-45ecbe72d026"/>
  </ds:schemaRefs>
</ds:datastoreItem>
</file>

<file path=customXml/itemProps2.xml><?xml version="1.0" encoding="utf-8"?>
<ds:datastoreItem xmlns:ds="http://schemas.openxmlformats.org/officeDocument/2006/customXml" ds:itemID="{3AB8ED64-C6F3-4AA7-A4F8-D8EE960172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3448F2-9D85-4E01-AAE3-DFC6A34BB2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315347-6dc2-4f31-871c-4fac13c8e90b"/>
    <ds:schemaRef ds:uri="abd9c013-afd4-4605-a7aa-45ecbe72d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267</Words>
  <Application>Microsoft Office PowerPoint</Application>
  <PresentationFormat>A4 Paper (210x297 mm)</PresentationFormat>
  <Paragraphs>54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Christian Pass</dc:creator>
  <cp:lastModifiedBy>Sue Janes</cp:lastModifiedBy>
  <cp:revision>141</cp:revision>
  <cp:lastPrinted>2020-03-11T16:56:56Z</cp:lastPrinted>
  <dcterms:created xsi:type="dcterms:W3CDTF">2014-08-19T19:35:20Z</dcterms:created>
  <dcterms:modified xsi:type="dcterms:W3CDTF">2025-07-09T14:09:52Z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0x010100FA86D735906C2045B630126150A2C9FD</vt:lpwstr>
  </property>
  <property fmtid="{D5CDD505-2E9C-101B-9397-08002B2CF9AE}" pid="3" name="Company_x0020_Metadata">
    <vt:lpwstr>2;#CaterLink|6b7c7025-ee94-469a-84b5-af43f06be2f7</vt:lpwstr>
  </property>
  <property fmtid="{D5CDD505-2E9C-101B-9397-08002B2CF9AE}" pid="4" name="Company Metadata">
    <vt:lpwstr>2;#CaterLink</vt:lpwstr>
  </property>
  <property fmtid="{D5CDD505-2E9C-101B-9397-08002B2CF9AE}" pid="5" name="Order">
    <vt:r8>70900</vt:r8>
  </property>
  <property fmtid="{D5CDD505-2E9C-101B-9397-08002B2CF9AE}" pid="6" name="MediaServiceImageTags">
    <vt:lpwstr/>
  </property>
</Properties>
</file>