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81" r:id="rId3"/>
    <p:sldId id="278" r:id="rId4"/>
    <p:sldId id="277" r:id="rId5"/>
    <p:sldId id="279" r:id="rId6"/>
    <p:sldId id="280" r:id="rId7"/>
    <p:sldId id="276" r:id="rId8"/>
    <p:sldId id="269" r:id="rId9"/>
    <p:sldId id="274" r:id="rId10"/>
    <p:sldId id="273" r:id="rId11"/>
    <p:sldId id="275" r:id="rId12"/>
    <p:sldId id="257" r:id="rId13"/>
    <p:sldId id="262" r:id="rId14"/>
    <p:sldId id="258" r:id="rId15"/>
    <p:sldId id="259" r:id="rId16"/>
    <p:sldId id="261" r:id="rId17"/>
    <p:sldId id="267" r:id="rId18"/>
    <p:sldId id="263" r:id="rId19"/>
    <p:sldId id="265" r:id="rId20"/>
    <p:sldId id="266" r:id="rId21"/>
    <p:sldId id="268" r:id="rId22"/>
    <p:sldId id="271" r:id="rId23"/>
    <p:sldId id="272" r:id="rId24"/>
    <p:sldId id="26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96BB2-CD88-4952-90E5-D7DCC2B539B2}" type="datetimeFigureOut">
              <a:rPr lang="en-GB" smtClean="0"/>
              <a:t>30/09/2024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8A964-F896-4FB3-961B-AD2C59E8C3AE}" type="slidenum">
              <a:rPr lang="en-GB" smtClean="0"/>
              <a:t>‹#›</a:t>
            </a:fld>
            <a:endParaRPr lang="en-GB"/>
          </a:p>
        </p:txBody>
      </p:sp>
    </p:spTree>
    <p:extLst>
      <p:ext uri="{BB962C8B-B14F-4D97-AF65-F5344CB8AC3E}">
        <p14:creationId xmlns:p14="http://schemas.microsoft.com/office/powerpoint/2010/main" val="1205549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All the children in the Penguins watched the </a:t>
            </a:r>
            <a:r>
              <a:rPr lang="en-US" sz="1200" b="0" i="0" kern="1200" dirty="0" err="1" smtClean="0">
                <a:solidFill>
                  <a:schemeClr val="tx1"/>
                </a:solidFill>
                <a:effectLst/>
                <a:latin typeface="+mn-lt"/>
                <a:ea typeface="+mn-ea"/>
                <a:cs typeface="+mn-cs"/>
              </a:rPr>
              <a:t>Pantosaurus</a:t>
            </a:r>
            <a:r>
              <a:rPr lang="en-US" sz="1200" b="0" i="0" kern="1200" dirty="0" smtClean="0">
                <a:solidFill>
                  <a:schemeClr val="tx1"/>
                </a:solidFill>
                <a:effectLst/>
                <a:latin typeface="+mn-lt"/>
                <a:ea typeface="+mn-ea"/>
                <a:cs typeface="+mn-cs"/>
              </a:rPr>
              <a:t> video and participated in a discussion relating to this as soon Pre School staff were aware of the incident. </a:t>
            </a:r>
          </a:p>
          <a:p>
            <a:pPr fontAlgn="base"/>
            <a:r>
              <a:rPr lang="en-US" sz="1200" b="0" i="0" kern="1200" dirty="0" smtClean="0">
                <a:solidFill>
                  <a:schemeClr val="tx1"/>
                </a:solidFill>
                <a:effectLst/>
                <a:latin typeface="+mn-lt"/>
                <a:ea typeface="+mn-ea"/>
                <a:cs typeface="+mn-cs"/>
              </a:rPr>
              <a:t>Since coming back to school this has been reinforced by the class teacher. These very important messages are built on year on year through the PSHE curriculum as well as any extra work that is done to response to class or individual needs. </a:t>
            </a:r>
          </a:p>
          <a:p>
            <a:pPr fontAlgn="base"/>
            <a:r>
              <a:rPr lang="en-US" sz="1200" b="0" i="0" kern="1200" dirty="0" smtClean="0">
                <a:solidFill>
                  <a:schemeClr val="tx1"/>
                </a:solidFill>
                <a:effectLst/>
                <a:latin typeface="+mn-lt"/>
                <a:ea typeface="+mn-ea"/>
                <a:cs typeface="+mn-cs"/>
              </a:rPr>
              <a:t>All teachers who teach and look after the children have been made aware of the situation so they can be extra vigilant.</a:t>
            </a:r>
          </a:p>
          <a:p>
            <a:pPr fontAlgn="base"/>
            <a:r>
              <a:rPr lang="en-US" sz="1200" b="0" i="0" kern="1200" dirty="0" smtClean="0">
                <a:solidFill>
                  <a:schemeClr val="tx1"/>
                </a:solidFill>
                <a:effectLst/>
                <a:latin typeface="+mn-lt"/>
                <a:ea typeface="+mn-ea"/>
                <a:cs typeface="+mn-cs"/>
              </a:rPr>
              <a:t>During our safeguarding training at the start of term we looked at all the all the different signs staff need to be aware of, the importance of safeguarding being everyone's responsibility and introduced the school focus of encouraging all children to speak out about things that they are not comfortable with. </a:t>
            </a:r>
          </a:p>
          <a:p>
            <a:pPr fontAlgn="base"/>
            <a:r>
              <a:rPr lang="en-US" sz="1200" b="0" i="0" kern="1200" dirty="0" smtClean="0">
                <a:solidFill>
                  <a:schemeClr val="tx1"/>
                </a:solidFill>
                <a:effectLst/>
                <a:latin typeface="+mn-lt"/>
                <a:ea typeface="+mn-ea"/>
                <a:cs typeface="+mn-cs"/>
              </a:rPr>
              <a:t>Both EYFS and KS1 classrooms have been review and adapted to ensure that the children are clearly visible at all times.</a:t>
            </a:r>
          </a:p>
          <a:p>
            <a:pPr fontAlgn="base"/>
            <a:r>
              <a:rPr lang="en-US" sz="1200" b="0" i="0" kern="1200" dirty="0" smtClean="0">
                <a:solidFill>
                  <a:schemeClr val="tx1"/>
                </a:solidFill>
                <a:effectLst/>
                <a:latin typeface="+mn-lt"/>
                <a:ea typeface="+mn-ea"/>
                <a:cs typeface="+mn-cs"/>
              </a:rPr>
              <a:t>Due to concerns raised and requests for information about how to talk to children about this topic, the school in the process of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a meeting for parents. </a:t>
            </a:r>
          </a:p>
          <a:p>
            <a:endParaRPr lang="en-GB" dirty="0"/>
          </a:p>
        </p:txBody>
      </p:sp>
      <p:sp>
        <p:nvSpPr>
          <p:cNvPr id="4" name="Slide Number Placeholder 3"/>
          <p:cNvSpPr>
            <a:spLocks noGrp="1"/>
          </p:cNvSpPr>
          <p:nvPr>
            <p:ph type="sldNum" sz="quarter" idx="10"/>
          </p:nvPr>
        </p:nvSpPr>
        <p:spPr/>
        <p:txBody>
          <a:bodyPr/>
          <a:lstStyle/>
          <a:p>
            <a:fld id="{A778A964-F896-4FB3-961B-AD2C59E8C3AE}" type="slidenum">
              <a:rPr lang="en-GB" smtClean="0"/>
              <a:t>4</a:t>
            </a:fld>
            <a:endParaRPr lang="en-GB"/>
          </a:p>
        </p:txBody>
      </p:sp>
    </p:spTree>
    <p:extLst>
      <p:ext uri="{BB962C8B-B14F-4D97-AF65-F5344CB8AC3E}">
        <p14:creationId xmlns:p14="http://schemas.microsoft.com/office/powerpoint/2010/main" val="3195850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9/30/2024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3193" y="3658568"/>
            <a:ext cx="7766936" cy="1646302"/>
          </a:xfrm>
        </p:spPr>
        <p:txBody>
          <a:bodyPr/>
          <a:lstStyle/>
          <a:p>
            <a:pPr algn="ct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Personal Social Health Economic and Emotional Development</a:t>
            </a:r>
            <a:br>
              <a:rPr lang="en-US" dirty="0" smtClean="0"/>
            </a:br>
            <a:r>
              <a:rPr lang="en-US" dirty="0" smtClean="0"/>
              <a:t>within this fits the Relationships Education</a:t>
            </a:r>
            <a:endParaRPr lang="en-GB" dirty="0"/>
          </a:p>
        </p:txBody>
      </p:sp>
    </p:spTree>
    <p:extLst>
      <p:ext uri="{BB962C8B-B14F-4D97-AF65-F5344CB8AC3E}">
        <p14:creationId xmlns:p14="http://schemas.microsoft.com/office/powerpoint/2010/main" val="15545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3440"/>
          </a:xfrm>
        </p:spPr>
        <p:txBody>
          <a:bodyPr/>
          <a:lstStyle/>
          <a:p>
            <a:r>
              <a:rPr lang="en-US" dirty="0" smtClean="0"/>
              <a:t>Caring Friendships</a:t>
            </a:r>
            <a:endParaRPr lang="en-GB" dirty="0"/>
          </a:p>
        </p:txBody>
      </p:sp>
      <p:sp>
        <p:nvSpPr>
          <p:cNvPr id="3" name="Content Placeholder 2"/>
          <p:cNvSpPr>
            <a:spLocks noGrp="1"/>
          </p:cNvSpPr>
          <p:nvPr>
            <p:ph idx="1"/>
          </p:nvPr>
        </p:nvSpPr>
        <p:spPr>
          <a:xfrm>
            <a:off x="677334" y="1632857"/>
            <a:ext cx="8596668" cy="4408505"/>
          </a:xfrm>
        </p:spPr>
        <p:txBody>
          <a:bodyPr>
            <a:normAutofit fontScale="70000" lnSpcReduction="20000"/>
          </a:bodyPr>
          <a:lstStyle/>
          <a:p>
            <a:r>
              <a:rPr lang="en-US" dirty="0"/>
              <a:t>	Pupils should know </a:t>
            </a:r>
          </a:p>
          <a:p>
            <a:r>
              <a:rPr lang="en-US" dirty="0"/>
              <a:t>• how important friendships are in making us feel happy and secure, and how people choose and make friends. </a:t>
            </a:r>
          </a:p>
          <a:p>
            <a:r>
              <a:rPr lang="en-US" dirty="0"/>
              <a:t>• the characteristics of friendships, including mutual respect, truthfulness, trustworthiness, loyalty, kindness, generosity, trust, sharing interests and experiences and support with problems and difficulties. </a:t>
            </a:r>
          </a:p>
          <a:p>
            <a:r>
              <a:rPr lang="en-US" dirty="0"/>
              <a:t>• that healthy friendships are positive and welcoming towards others, and do not make others feel lonely or excluded. </a:t>
            </a:r>
          </a:p>
          <a:p>
            <a:r>
              <a:rPr lang="en-US" dirty="0"/>
              <a:t>• that most friendships have ups and downs, and that these can often be worked through so that the friendship is repaired or even strengthened, and that resorting to violence is never right. </a:t>
            </a:r>
          </a:p>
          <a:p>
            <a:r>
              <a:rPr lang="en-US" dirty="0"/>
              <a:t>• how to </a:t>
            </a:r>
            <a:r>
              <a:rPr lang="en-US" dirty="0" err="1"/>
              <a:t>recognise</a:t>
            </a:r>
            <a:r>
              <a:rPr lang="en-US" dirty="0"/>
              <a:t> who to trust and who not to trust, how to judge when a friendship is making them feel unhappy or uncomfortable, managing conflict, how to manage these situations and how to seek help or advice from others, if needed. </a:t>
            </a:r>
          </a:p>
          <a:p>
            <a:r>
              <a:rPr lang="en-GB" dirty="0"/>
              <a:t>	</a:t>
            </a:r>
          </a:p>
          <a:p>
            <a:r>
              <a:rPr lang="en-US" dirty="0"/>
              <a:t>about different types of bullying (including cyberbullying), the impact of bullying, responsibilities of bystanders (primarily reporting bullying to an adult) and how to get help. </a:t>
            </a:r>
          </a:p>
          <a:p>
            <a:r>
              <a:rPr lang="en-US" dirty="0"/>
              <a:t>• what a stereotype is, and how stereotypes can be unfair, negative or destructive. </a:t>
            </a:r>
          </a:p>
          <a:p>
            <a:r>
              <a:rPr lang="en-US" dirty="0"/>
              <a:t>• the importance of permission-seeking and giving in relationships with friends, peers and adults. </a:t>
            </a:r>
          </a:p>
          <a:p>
            <a:pPr marL="0" indent="0">
              <a:buNone/>
            </a:pPr>
            <a:r>
              <a:rPr lang="en-GB" dirty="0"/>
              <a:t>	</a:t>
            </a:r>
          </a:p>
          <a:p>
            <a:endParaRPr lang="en-GB" dirty="0"/>
          </a:p>
          <a:p>
            <a:endParaRPr lang="en-GB" dirty="0"/>
          </a:p>
        </p:txBody>
      </p:sp>
    </p:spTree>
    <p:extLst>
      <p:ext uri="{BB962C8B-B14F-4D97-AF65-F5344CB8AC3E}">
        <p14:creationId xmlns:p14="http://schemas.microsoft.com/office/powerpoint/2010/main" val="398251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27314"/>
          </a:xfrm>
        </p:spPr>
        <p:txBody>
          <a:bodyPr/>
          <a:lstStyle/>
          <a:p>
            <a:r>
              <a:rPr lang="en-US" dirty="0" smtClean="0"/>
              <a:t>Online Relationships  and Being Safe</a:t>
            </a:r>
            <a:endParaRPr lang="en-GB" dirty="0"/>
          </a:p>
        </p:txBody>
      </p:sp>
      <p:sp>
        <p:nvSpPr>
          <p:cNvPr id="3" name="Content Placeholder 2"/>
          <p:cNvSpPr>
            <a:spLocks noGrp="1"/>
          </p:cNvSpPr>
          <p:nvPr>
            <p:ph idx="1"/>
          </p:nvPr>
        </p:nvSpPr>
        <p:spPr>
          <a:xfrm>
            <a:off x="677333" y="1436915"/>
            <a:ext cx="8910803" cy="4604448"/>
          </a:xfrm>
        </p:spPr>
        <p:txBody>
          <a:bodyPr>
            <a:normAutofit fontScale="55000" lnSpcReduction="20000"/>
          </a:bodyPr>
          <a:lstStyle/>
          <a:p>
            <a:r>
              <a:rPr lang="en-US" b="1" dirty="0"/>
              <a:t>Online relationships </a:t>
            </a:r>
            <a:r>
              <a:rPr lang="en-US" dirty="0"/>
              <a:t>	Pupils should know </a:t>
            </a:r>
          </a:p>
          <a:p>
            <a:r>
              <a:rPr lang="en-US" dirty="0"/>
              <a:t>• that people sometimes behave differently online, including by pretending to be someone they are not. </a:t>
            </a:r>
          </a:p>
          <a:p>
            <a:r>
              <a:rPr lang="en-US" dirty="0"/>
              <a:t>• that the same principles apply to online relationships as to face-to-face relationships, including the importance of respect for others online including when we are anonymous. </a:t>
            </a:r>
          </a:p>
          <a:p>
            <a:r>
              <a:rPr lang="en-US" dirty="0"/>
              <a:t>• the rules and principles for keeping safe online, how to </a:t>
            </a:r>
            <a:r>
              <a:rPr lang="en-US" dirty="0" err="1"/>
              <a:t>recognise</a:t>
            </a:r>
            <a:r>
              <a:rPr lang="en-US" dirty="0"/>
              <a:t> risks, harmful content and contact, and how to report them. </a:t>
            </a:r>
          </a:p>
          <a:p>
            <a:r>
              <a:rPr lang="en-US" dirty="0"/>
              <a:t>• how to critically consider their online friendships and sources of information including awareness of the risks associated with people they have never met. </a:t>
            </a:r>
          </a:p>
          <a:p>
            <a:r>
              <a:rPr lang="en-US" dirty="0"/>
              <a:t>• how information and data is shared and used online. </a:t>
            </a:r>
          </a:p>
          <a:p>
            <a:r>
              <a:rPr lang="en-GB" dirty="0"/>
              <a:t>	</a:t>
            </a:r>
          </a:p>
          <a:p>
            <a:r>
              <a:rPr lang="en-US" b="1" dirty="0"/>
              <a:t>Being safe </a:t>
            </a:r>
            <a:r>
              <a:rPr lang="en-US" dirty="0"/>
              <a:t>	Pupils should know </a:t>
            </a:r>
          </a:p>
          <a:p>
            <a:r>
              <a:rPr lang="en-US" dirty="0"/>
              <a:t>• what sorts of boundaries are appropriate in friendships with peers and others (including in a digital context). </a:t>
            </a:r>
          </a:p>
          <a:p>
            <a:r>
              <a:rPr lang="en-US" dirty="0"/>
              <a:t>• about the concept of privacy and the implications of it for both children and adults; including that it is not always right to keep secrets if they relate to being safe. </a:t>
            </a:r>
          </a:p>
          <a:p>
            <a:r>
              <a:rPr lang="en-US" dirty="0"/>
              <a:t>• that each person’s body belongs to them, and the differences between appropriate and inappropriate or unsafe physical, and other, contact. </a:t>
            </a:r>
          </a:p>
          <a:p>
            <a:r>
              <a:rPr lang="en-US" dirty="0"/>
              <a:t>• how to respond safely and appropriately to adults they may encounter (in all contexts, including online) whom they do not know. </a:t>
            </a:r>
          </a:p>
          <a:p>
            <a:r>
              <a:rPr lang="en-US" dirty="0"/>
              <a:t>• how to </a:t>
            </a:r>
            <a:r>
              <a:rPr lang="en-US" dirty="0" err="1"/>
              <a:t>recognise</a:t>
            </a:r>
            <a:r>
              <a:rPr lang="en-US" dirty="0"/>
              <a:t> and report feelings of being unsafe or feeling bad about any adult. </a:t>
            </a:r>
          </a:p>
          <a:p>
            <a:r>
              <a:rPr lang="en-US" dirty="0"/>
              <a:t>• how to ask for advice or help for themselves or others, and to keep trying until they are heard. </a:t>
            </a:r>
          </a:p>
          <a:p>
            <a:r>
              <a:rPr lang="en-US" dirty="0"/>
              <a:t>• how to report concerns or abuse, and the vocabulary and confidence needed to do so. </a:t>
            </a:r>
          </a:p>
          <a:p>
            <a:r>
              <a:rPr lang="en-US" dirty="0"/>
              <a:t>• where to get advice e.g. family, school and/or other sources. </a:t>
            </a:r>
          </a:p>
          <a:p>
            <a:r>
              <a:rPr lang="en-GB" dirty="0"/>
              <a:t>	</a:t>
            </a:r>
          </a:p>
          <a:p>
            <a:endParaRPr lang="en-GB" dirty="0"/>
          </a:p>
        </p:txBody>
      </p:sp>
    </p:spTree>
    <p:extLst>
      <p:ext uri="{BB962C8B-B14F-4D97-AF65-F5344CB8AC3E}">
        <p14:creationId xmlns:p14="http://schemas.microsoft.com/office/powerpoint/2010/main" val="4054652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Robins Class</a:t>
            </a:r>
            <a:br>
              <a:rPr lang="en-US" dirty="0" smtClean="0"/>
            </a:br>
            <a:r>
              <a:rPr lang="en-US" dirty="0" smtClean="0"/>
              <a:t>coverage in the Autumn Term</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56365674"/>
              </p:ext>
            </p:extLst>
          </p:nvPr>
        </p:nvGraphicFramePr>
        <p:xfrm>
          <a:off x="1625045" y="1930400"/>
          <a:ext cx="7362201" cy="4099560"/>
        </p:xfrm>
        <a:graphic>
          <a:graphicData uri="http://schemas.openxmlformats.org/drawingml/2006/table">
            <a:tbl>
              <a:tblPr firstRow="1" firstCol="1" bandRow="1">
                <a:tableStyleId>{5C22544A-7EE6-4342-B048-85BDC9FD1C3A}</a:tableStyleId>
              </a:tblPr>
              <a:tblGrid>
                <a:gridCol w="2464075">
                  <a:extLst>
                    <a:ext uri="{9D8B030D-6E8A-4147-A177-3AD203B41FA5}">
                      <a16:colId xmlns:a16="http://schemas.microsoft.com/office/drawing/2014/main" val="1066602472"/>
                    </a:ext>
                  </a:extLst>
                </a:gridCol>
                <a:gridCol w="2464075">
                  <a:extLst>
                    <a:ext uri="{9D8B030D-6E8A-4147-A177-3AD203B41FA5}">
                      <a16:colId xmlns:a16="http://schemas.microsoft.com/office/drawing/2014/main" val="2447991959"/>
                    </a:ext>
                  </a:extLst>
                </a:gridCol>
                <a:gridCol w="2434051">
                  <a:extLst>
                    <a:ext uri="{9D8B030D-6E8A-4147-A177-3AD203B41FA5}">
                      <a16:colId xmlns:a16="http://schemas.microsoft.com/office/drawing/2014/main" val="1830329763"/>
                    </a:ext>
                  </a:extLst>
                </a:gridCol>
              </a:tblGrid>
              <a:tr h="4099560">
                <a:tc>
                  <a:txBody>
                    <a:bodyPr/>
                    <a:lstStyle/>
                    <a:p>
                      <a:pPr>
                        <a:lnSpc>
                          <a:spcPct val="107000"/>
                        </a:lnSpc>
                        <a:spcAft>
                          <a:spcPts val="0"/>
                        </a:spcAft>
                      </a:pPr>
                      <a:r>
                        <a:rPr lang="en-GB" sz="1400" b="0" u="sng" dirty="0">
                          <a:effectLst/>
                          <a:latin typeface="Comic Sans MS" panose="030F0702030302020204" pitchFamily="66" charset="0"/>
                        </a:rPr>
                        <a:t>Families and friendships</a:t>
                      </a:r>
                    </a:p>
                    <a:p>
                      <a:pPr>
                        <a:lnSpc>
                          <a:spcPct val="107000"/>
                        </a:lnSpc>
                        <a:spcAft>
                          <a:spcPts val="0"/>
                        </a:spcAft>
                      </a:pPr>
                      <a:r>
                        <a:rPr lang="en-GB" sz="1400" dirty="0">
                          <a:effectLst/>
                          <a:latin typeface="Comic Sans MS" panose="030F0702030302020204" pitchFamily="66" charset="0"/>
                        </a:rPr>
                        <a:t>Understand what a family is and what it means to them. Understanding about similarities and differences between ourselves and others</a:t>
                      </a:r>
                    </a:p>
                    <a:p>
                      <a:pPr>
                        <a:lnSpc>
                          <a:spcPct val="107000"/>
                        </a:lnSpc>
                        <a:spcAft>
                          <a:spcPts val="0"/>
                        </a:spcAft>
                      </a:pPr>
                      <a:r>
                        <a:rPr lang="en-GB" sz="1400" dirty="0">
                          <a:effectLst/>
                          <a:latin typeface="Comic Sans MS" panose="030F0702030302020204" pitchFamily="66" charset="0"/>
                        </a:rPr>
                        <a:t>Who cares and looks after you.</a:t>
                      </a:r>
                    </a:p>
                    <a:p>
                      <a:pPr>
                        <a:lnSpc>
                          <a:spcPct val="107000"/>
                        </a:lnSpc>
                        <a:spcAft>
                          <a:spcPts val="0"/>
                        </a:spcAft>
                      </a:pPr>
                      <a:r>
                        <a:rPr lang="en-GB" sz="1400" dirty="0">
                          <a:effectLst/>
                          <a:latin typeface="Comic Sans MS" panose="030F0702030302020204" pitchFamily="66" charset="0"/>
                        </a:rPr>
                        <a:t>Who to ask for help</a:t>
                      </a:r>
                    </a:p>
                    <a:p>
                      <a:pPr>
                        <a:lnSpc>
                          <a:spcPct val="107000"/>
                        </a:lnSpc>
                        <a:spcAft>
                          <a:spcPts val="0"/>
                        </a:spcAft>
                      </a:pPr>
                      <a:r>
                        <a:rPr lang="en-GB" sz="1400" dirty="0">
                          <a:effectLst/>
                          <a:latin typeface="Comic Sans MS" panose="030F0702030302020204" pitchFamily="66" charset="0"/>
                        </a:rPr>
                        <a:t> </a:t>
                      </a:r>
                    </a:p>
                    <a:p>
                      <a:pPr>
                        <a:lnSpc>
                          <a:spcPct val="107000"/>
                        </a:lnSpc>
                        <a:spcAft>
                          <a:spcPts val="0"/>
                        </a:spcAft>
                      </a:pPr>
                      <a:r>
                        <a:rPr lang="en-GB" sz="1400" dirty="0">
                          <a:effectLst/>
                          <a:latin typeface="Comic Sans MS" panose="030F0702030302020204" pitchFamily="66" charset="0"/>
                        </a:rPr>
                        <a:t> </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0" u="sng" dirty="0">
                          <a:effectLst/>
                          <a:latin typeface="Comic Sans MS" panose="030F0702030302020204" pitchFamily="66" charset="0"/>
                        </a:rPr>
                        <a:t>Safe relationships </a:t>
                      </a:r>
                      <a:r>
                        <a:rPr lang="en-GB" sz="1400" dirty="0">
                          <a:effectLst/>
                          <a:latin typeface="Comic Sans MS" panose="030F0702030302020204" pitchFamily="66" charset="0"/>
                        </a:rPr>
                        <a:t>Respecting ourselves and others</a:t>
                      </a:r>
                    </a:p>
                    <a:p>
                      <a:pPr>
                        <a:lnSpc>
                          <a:spcPct val="107000"/>
                        </a:lnSpc>
                        <a:spcAft>
                          <a:spcPts val="0"/>
                        </a:spcAft>
                      </a:pPr>
                      <a:r>
                        <a:rPr lang="en-GB" sz="1400" dirty="0">
                          <a:effectLst/>
                          <a:latin typeface="Comic Sans MS" panose="030F0702030302020204" pitchFamily="66" charset="0"/>
                        </a:rPr>
                        <a:t>Naming and recognising different feelings.</a:t>
                      </a:r>
                    </a:p>
                    <a:p>
                      <a:pPr>
                        <a:lnSpc>
                          <a:spcPct val="107000"/>
                        </a:lnSpc>
                        <a:spcAft>
                          <a:spcPts val="0"/>
                        </a:spcAft>
                      </a:pPr>
                      <a:r>
                        <a:rPr lang="en-GB" sz="1400" dirty="0">
                          <a:effectLst/>
                          <a:latin typeface="Comic Sans MS" panose="030F0702030302020204" pitchFamily="66" charset="0"/>
                        </a:rPr>
                        <a:t>Seeking help from trusted adults should they need to </a:t>
                      </a:r>
                    </a:p>
                    <a:p>
                      <a:pPr>
                        <a:lnSpc>
                          <a:spcPct val="107000"/>
                        </a:lnSpc>
                        <a:spcAft>
                          <a:spcPts val="0"/>
                        </a:spcAft>
                      </a:pPr>
                      <a:r>
                        <a:rPr lang="en-GB" sz="1400" dirty="0">
                          <a:effectLst/>
                          <a:latin typeface="Comic Sans MS" panose="030F0702030302020204" pitchFamily="66" charset="0"/>
                        </a:rPr>
                        <a:t>Listening skills (taking turns).</a:t>
                      </a:r>
                    </a:p>
                    <a:p>
                      <a:pPr algn="ctr">
                        <a:lnSpc>
                          <a:spcPct val="107000"/>
                        </a:lnSpc>
                        <a:spcAft>
                          <a:spcPts val="0"/>
                        </a:spcAft>
                      </a:pPr>
                      <a:r>
                        <a:rPr lang="en-GB" sz="1400" dirty="0">
                          <a:effectLst/>
                          <a:latin typeface="Comic Sans MS" panose="030F0702030302020204" pitchFamily="66" charset="0"/>
                        </a:rPr>
                        <a:t>How to use your voice and ask for help- link to consent</a:t>
                      </a:r>
                    </a:p>
                    <a:p>
                      <a:pPr algn="ctr">
                        <a:lnSpc>
                          <a:spcPct val="107000"/>
                        </a:lnSpc>
                        <a:spcAft>
                          <a:spcPts val="0"/>
                        </a:spcAft>
                      </a:pPr>
                      <a:r>
                        <a:rPr lang="en-GB" sz="1400" dirty="0">
                          <a:effectLst/>
                          <a:latin typeface="Comic Sans MS" panose="030F0702030302020204" pitchFamily="66" charset="0"/>
                        </a:rPr>
                        <a:t>Saying ‘stop I don’t like it’ – link to consent.</a:t>
                      </a:r>
                    </a:p>
                    <a:p>
                      <a:pPr algn="ctr">
                        <a:lnSpc>
                          <a:spcPct val="107000"/>
                        </a:lnSpc>
                        <a:spcAft>
                          <a:spcPts val="0"/>
                        </a:spcAft>
                      </a:pPr>
                      <a:r>
                        <a:rPr lang="en-GB" sz="1400" dirty="0">
                          <a:effectLst/>
                          <a:latin typeface="Comic Sans MS" panose="030F0702030302020204" pitchFamily="66" charset="0"/>
                        </a:rPr>
                        <a:t>Identifying our emotions and how we are feeling </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0" i="1" dirty="0">
                          <a:effectLst/>
                          <a:latin typeface="Comic Sans MS" panose="030F0702030302020204" pitchFamily="66" charset="0"/>
                        </a:rPr>
                        <a:t>Respecting ourselves and others</a:t>
                      </a:r>
                    </a:p>
                    <a:p>
                      <a:pPr>
                        <a:lnSpc>
                          <a:spcPct val="107000"/>
                        </a:lnSpc>
                        <a:spcAft>
                          <a:spcPts val="0"/>
                        </a:spcAft>
                      </a:pPr>
                      <a:r>
                        <a:rPr lang="en-GB" sz="1400" dirty="0">
                          <a:effectLst/>
                          <a:latin typeface="Comic Sans MS" panose="030F0702030302020204" pitchFamily="66" charset="0"/>
                        </a:rPr>
                        <a:t>Self-confidence and how to feel good about self- success. Understand how to adjust behaviours to different situations</a:t>
                      </a:r>
                    </a:p>
                    <a:p>
                      <a:pPr>
                        <a:lnSpc>
                          <a:spcPct val="107000"/>
                        </a:lnSpc>
                        <a:spcAft>
                          <a:spcPts val="0"/>
                        </a:spcAft>
                      </a:pPr>
                      <a:r>
                        <a:rPr lang="en-GB" sz="1400" dirty="0">
                          <a:effectLst/>
                          <a:latin typeface="Comic Sans MS" panose="030F0702030302020204" pitchFamily="66" charset="0"/>
                        </a:rPr>
                        <a:t>Using your voice for help</a:t>
                      </a:r>
                    </a:p>
                    <a:p>
                      <a:pPr>
                        <a:lnSpc>
                          <a:spcPct val="107000"/>
                        </a:lnSpc>
                        <a:spcAft>
                          <a:spcPts val="0"/>
                        </a:spcAft>
                      </a:pPr>
                      <a:r>
                        <a:rPr lang="en-GB" sz="1400" dirty="0">
                          <a:effectLst/>
                          <a:latin typeface="Comic Sans MS" panose="030F0702030302020204" pitchFamily="66" charset="0"/>
                        </a:rPr>
                        <a:t>Or stop I don’t like it</a:t>
                      </a:r>
                    </a:p>
                    <a:p>
                      <a:pPr>
                        <a:lnSpc>
                          <a:spcPct val="107000"/>
                        </a:lnSpc>
                        <a:spcAft>
                          <a:spcPts val="0"/>
                        </a:spcAft>
                      </a:pPr>
                      <a:r>
                        <a:rPr lang="en-GB" sz="1400" dirty="0">
                          <a:effectLst/>
                          <a:latin typeface="Comic Sans MS" panose="030F0702030302020204" pitchFamily="66" charset="0"/>
                        </a:rPr>
                        <a:t>Trash can power.</a:t>
                      </a:r>
                    </a:p>
                    <a:p>
                      <a:pPr algn="ctr">
                        <a:lnSpc>
                          <a:spcPct val="107000"/>
                        </a:lnSpc>
                        <a:spcAft>
                          <a:spcPts val="0"/>
                        </a:spcAft>
                      </a:pPr>
                      <a:r>
                        <a:rPr lang="en-GB" sz="1400" dirty="0">
                          <a:effectLst/>
                          <a:latin typeface="Comic Sans MS" panose="030F0702030302020204" pitchFamily="66" charset="0"/>
                        </a:rPr>
                        <a:t>kindness</a:t>
                      </a:r>
                    </a:p>
                    <a:p>
                      <a:pPr>
                        <a:lnSpc>
                          <a:spcPct val="107000"/>
                        </a:lnSpc>
                        <a:spcAft>
                          <a:spcPts val="0"/>
                        </a:spcAft>
                      </a:pPr>
                      <a:r>
                        <a:rPr lang="en-GB" sz="1400" dirty="0">
                          <a:effectLst/>
                          <a:latin typeface="Comic Sans MS" panose="030F0702030302020204" pitchFamily="66" charset="0"/>
                        </a:rPr>
                        <a:t> </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7461407"/>
                  </a:ext>
                </a:extLst>
              </a:tr>
            </a:tbl>
          </a:graphicData>
        </a:graphic>
      </p:graphicFrame>
    </p:spTree>
    <p:extLst>
      <p:ext uri="{BB962C8B-B14F-4D97-AF65-F5344CB8AC3E}">
        <p14:creationId xmlns:p14="http://schemas.microsoft.com/office/powerpoint/2010/main" val="1422663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Consent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364485">
            <a:off x="706297" y="1859574"/>
            <a:ext cx="3881438" cy="29110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344" y="346396"/>
            <a:ext cx="4211804" cy="3158853"/>
          </a:xfrm>
          <a:prstGeom prst="rect">
            <a:avLst/>
          </a:prstGeom>
        </p:spPr>
      </p:pic>
      <p:sp>
        <p:nvSpPr>
          <p:cNvPr id="6" name="TextBox 5"/>
          <p:cNvSpPr txBox="1"/>
          <p:nvPr/>
        </p:nvSpPr>
        <p:spPr>
          <a:xfrm>
            <a:off x="1750422" y="5631199"/>
            <a:ext cx="4950824" cy="646331"/>
          </a:xfrm>
          <a:prstGeom prst="rect">
            <a:avLst/>
          </a:prstGeom>
          <a:noFill/>
        </p:spPr>
        <p:txBody>
          <a:bodyPr wrap="square" rtlCol="0">
            <a:spAutoFit/>
          </a:bodyPr>
          <a:lstStyle/>
          <a:p>
            <a:r>
              <a:rPr lang="en-US" dirty="0" smtClean="0"/>
              <a:t>Using our voices to say ‘stop I don’t like it!</a:t>
            </a:r>
          </a:p>
          <a:p>
            <a:r>
              <a:rPr lang="en-US" dirty="0" smtClean="0"/>
              <a:t>Encouraging children  to ask for help.</a:t>
            </a:r>
            <a:endParaRPr lang="en-GB"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2265">
            <a:off x="6574632" y="3344778"/>
            <a:ext cx="3947134" cy="2960351"/>
          </a:xfrm>
          <a:prstGeom prst="rect">
            <a:avLst/>
          </a:prstGeom>
        </p:spPr>
      </p:pic>
    </p:spTree>
    <p:extLst>
      <p:ext uri="{BB962C8B-B14F-4D97-AF65-F5344CB8AC3E}">
        <p14:creationId xmlns:p14="http://schemas.microsoft.com/office/powerpoint/2010/main" val="3014853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Robins  Class</a:t>
            </a:r>
            <a:br>
              <a:rPr lang="en-US" dirty="0" smtClean="0"/>
            </a:br>
            <a:r>
              <a:rPr lang="en-US" dirty="0" smtClean="0"/>
              <a:t>Coverage in the Spring Term</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7418842"/>
              </p:ext>
            </p:extLst>
          </p:nvPr>
        </p:nvGraphicFramePr>
        <p:xfrm>
          <a:off x="1294425" y="2262223"/>
          <a:ext cx="6961301" cy="3446246"/>
        </p:xfrm>
        <a:graphic>
          <a:graphicData uri="http://schemas.openxmlformats.org/drawingml/2006/table">
            <a:tbl>
              <a:tblPr firstRow="1" firstCol="1" bandRow="1">
                <a:tableStyleId>{5C22544A-7EE6-4342-B048-85BDC9FD1C3A}</a:tableStyleId>
              </a:tblPr>
              <a:tblGrid>
                <a:gridCol w="2329897">
                  <a:extLst>
                    <a:ext uri="{9D8B030D-6E8A-4147-A177-3AD203B41FA5}">
                      <a16:colId xmlns:a16="http://schemas.microsoft.com/office/drawing/2014/main" val="3642564203"/>
                    </a:ext>
                  </a:extLst>
                </a:gridCol>
                <a:gridCol w="2329897">
                  <a:extLst>
                    <a:ext uri="{9D8B030D-6E8A-4147-A177-3AD203B41FA5}">
                      <a16:colId xmlns:a16="http://schemas.microsoft.com/office/drawing/2014/main" val="1397485667"/>
                    </a:ext>
                  </a:extLst>
                </a:gridCol>
                <a:gridCol w="2301507">
                  <a:extLst>
                    <a:ext uri="{9D8B030D-6E8A-4147-A177-3AD203B41FA5}">
                      <a16:colId xmlns:a16="http://schemas.microsoft.com/office/drawing/2014/main" val="2854610994"/>
                    </a:ext>
                  </a:extLst>
                </a:gridCol>
              </a:tblGrid>
              <a:tr h="3446246">
                <a:tc>
                  <a:txBody>
                    <a:bodyPr/>
                    <a:lstStyle/>
                    <a:p>
                      <a:pPr>
                        <a:lnSpc>
                          <a:spcPct val="107000"/>
                        </a:lnSpc>
                        <a:spcAft>
                          <a:spcPts val="0"/>
                        </a:spcAft>
                      </a:pPr>
                      <a:r>
                        <a:rPr lang="en-GB" sz="1400" b="0" u="sng" dirty="0">
                          <a:effectLst/>
                          <a:latin typeface="Comic Sans MS" panose="030F0702030302020204" pitchFamily="66" charset="0"/>
                        </a:rPr>
                        <a:t>Belonging to a community  </a:t>
                      </a:r>
                    </a:p>
                    <a:p>
                      <a:pPr>
                        <a:lnSpc>
                          <a:spcPct val="107000"/>
                        </a:lnSpc>
                        <a:spcAft>
                          <a:spcPts val="0"/>
                        </a:spcAft>
                      </a:pPr>
                      <a:r>
                        <a:rPr lang="en-GB" sz="1400" dirty="0">
                          <a:effectLst/>
                          <a:latin typeface="Comic Sans MS" panose="030F0702030302020204" pitchFamily="66" charset="0"/>
                        </a:rPr>
                        <a:t>Talk about own and others’ behaviour and its consequences. Understand how to work as a group and understand what rules are </a:t>
                      </a:r>
                    </a:p>
                    <a:p>
                      <a:pPr>
                        <a:lnSpc>
                          <a:spcPct val="107000"/>
                        </a:lnSpc>
                        <a:spcAft>
                          <a:spcPts val="0"/>
                        </a:spcAft>
                      </a:pPr>
                      <a:r>
                        <a:rPr lang="en-GB" sz="1400" dirty="0">
                          <a:effectLst/>
                          <a:latin typeface="Comic Sans MS" panose="030F0702030302020204" pitchFamily="66" charset="0"/>
                        </a:rPr>
                        <a:t>Turn taking</a:t>
                      </a:r>
                    </a:p>
                    <a:p>
                      <a:pPr>
                        <a:lnSpc>
                          <a:spcPct val="107000"/>
                        </a:lnSpc>
                        <a:spcAft>
                          <a:spcPts val="0"/>
                        </a:spcAft>
                      </a:pPr>
                      <a:r>
                        <a:rPr lang="en-GB" sz="1400" dirty="0">
                          <a:effectLst/>
                          <a:latin typeface="Comic Sans MS" panose="030F0702030302020204" pitchFamily="66" charset="0"/>
                        </a:rPr>
                        <a:t>School rules</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0" u="sng" dirty="0">
                          <a:effectLst/>
                          <a:latin typeface="Comic Sans MS" panose="030F0702030302020204" pitchFamily="66" charset="0"/>
                        </a:rPr>
                        <a:t>Media literacy and digital resilience  </a:t>
                      </a:r>
                    </a:p>
                    <a:p>
                      <a:pPr>
                        <a:lnSpc>
                          <a:spcPct val="107000"/>
                        </a:lnSpc>
                        <a:spcAft>
                          <a:spcPts val="0"/>
                        </a:spcAft>
                      </a:pPr>
                      <a:r>
                        <a:rPr lang="en-GB" sz="1400" dirty="0">
                          <a:effectLst/>
                          <a:latin typeface="Comic Sans MS" panose="030F0702030302020204" pitchFamily="66" charset="0"/>
                        </a:rPr>
                        <a:t>Understanding that a range of technology is used in places such as homes and schools </a:t>
                      </a:r>
                    </a:p>
                    <a:p>
                      <a:pPr>
                        <a:lnSpc>
                          <a:spcPct val="107000"/>
                        </a:lnSpc>
                        <a:spcAft>
                          <a:spcPts val="0"/>
                        </a:spcAft>
                      </a:pPr>
                      <a:r>
                        <a:rPr lang="en-GB" sz="1400" dirty="0">
                          <a:effectLst/>
                          <a:latin typeface="Comic Sans MS" panose="030F0702030302020204" pitchFamily="66" charset="0"/>
                        </a:rPr>
                        <a:t>Passwords</a:t>
                      </a:r>
                    </a:p>
                    <a:p>
                      <a:pPr>
                        <a:lnSpc>
                          <a:spcPct val="107000"/>
                        </a:lnSpc>
                        <a:spcAft>
                          <a:spcPts val="0"/>
                        </a:spcAft>
                      </a:pPr>
                      <a:r>
                        <a:rPr lang="en-GB" sz="1400" dirty="0">
                          <a:effectLst/>
                          <a:latin typeface="Comic Sans MS" panose="030F0702030302020204" pitchFamily="66" charset="0"/>
                        </a:rPr>
                        <a:t>Personal details</a:t>
                      </a:r>
                    </a:p>
                    <a:p>
                      <a:pPr>
                        <a:lnSpc>
                          <a:spcPct val="107000"/>
                        </a:lnSpc>
                        <a:spcAft>
                          <a:spcPts val="0"/>
                        </a:spcAft>
                      </a:pPr>
                      <a:r>
                        <a:rPr lang="en-GB" sz="1400" dirty="0">
                          <a:effectLst/>
                          <a:latin typeface="Comic Sans MS" panose="030F0702030302020204" pitchFamily="66" charset="0"/>
                        </a:rPr>
                        <a:t>Asking permission</a:t>
                      </a:r>
                    </a:p>
                    <a:p>
                      <a:pPr>
                        <a:lnSpc>
                          <a:spcPct val="107000"/>
                        </a:lnSpc>
                        <a:spcAft>
                          <a:spcPts val="0"/>
                        </a:spcAft>
                      </a:pPr>
                      <a:r>
                        <a:rPr lang="en-GB" sz="1400" dirty="0">
                          <a:effectLst/>
                          <a:latin typeface="Comic Sans MS" panose="030F0702030302020204" pitchFamily="66" charset="0"/>
                        </a:rPr>
                        <a:t>Who to trust if you need help</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0" u="sng" dirty="0">
                          <a:effectLst/>
                          <a:latin typeface="Comic Sans MS" panose="030F0702030302020204" pitchFamily="66" charset="0"/>
                        </a:rPr>
                        <a:t>Money and work</a:t>
                      </a:r>
                    </a:p>
                    <a:p>
                      <a:pPr>
                        <a:lnSpc>
                          <a:spcPct val="107000"/>
                        </a:lnSpc>
                        <a:spcAft>
                          <a:spcPts val="0"/>
                        </a:spcAft>
                      </a:pPr>
                      <a:r>
                        <a:rPr lang="en-GB" sz="1400" dirty="0">
                          <a:effectLst/>
                          <a:latin typeface="Comic Sans MS" panose="030F0702030302020204" pitchFamily="66" charset="0"/>
                        </a:rPr>
                        <a:t>Jobs in familiar environments such as their family and their school </a:t>
                      </a:r>
                    </a:p>
                    <a:p>
                      <a:pPr>
                        <a:lnSpc>
                          <a:spcPct val="107000"/>
                        </a:lnSpc>
                        <a:spcAft>
                          <a:spcPts val="0"/>
                        </a:spcAft>
                      </a:pPr>
                      <a:r>
                        <a:rPr lang="en-GB" sz="1400" dirty="0">
                          <a:effectLst/>
                          <a:latin typeface="Comic Sans MS" panose="030F0702030302020204" pitchFamily="66" charset="0"/>
                        </a:rPr>
                        <a:t>Perseverance with own challenges</a:t>
                      </a:r>
                    </a:p>
                    <a:p>
                      <a:pPr>
                        <a:lnSpc>
                          <a:spcPct val="107000"/>
                        </a:lnSpc>
                        <a:spcAft>
                          <a:spcPts val="0"/>
                        </a:spcAft>
                      </a:pPr>
                      <a:r>
                        <a:rPr lang="en-GB" sz="1400" dirty="0">
                          <a:effectLst/>
                          <a:latin typeface="Comic Sans MS" panose="030F0702030302020204" pitchFamily="66" charset="0"/>
                        </a:rPr>
                        <a:t>Car safety</a:t>
                      </a:r>
                    </a:p>
                    <a:p>
                      <a:pPr>
                        <a:lnSpc>
                          <a:spcPct val="107000"/>
                        </a:lnSpc>
                        <a:spcAft>
                          <a:spcPts val="0"/>
                        </a:spcAft>
                      </a:pPr>
                      <a:r>
                        <a:rPr lang="en-GB" sz="1400" dirty="0">
                          <a:effectLst/>
                          <a:latin typeface="Comic Sans MS" panose="030F0702030302020204" pitchFamily="66" charset="0"/>
                        </a:rPr>
                        <a:t>Water safety</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5869946"/>
                  </a:ext>
                </a:extLst>
              </a:tr>
            </a:tbl>
          </a:graphicData>
        </a:graphic>
      </p:graphicFrame>
    </p:spTree>
    <p:extLst>
      <p:ext uri="{BB962C8B-B14F-4D97-AF65-F5344CB8AC3E}">
        <p14:creationId xmlns:p14="http://schemas.microsoft.com/office/powerpoint/2010/main" val="350350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Robins Class</a:t>
            </a:r>
            <a:br>
              <a:rPr lang="en-US" dirty="0" smtClean="0"/>
            </a:br>
            <a:r>
              <a:rPr lang="en-US" dirty="0" smtClean="0"/>
              <a:t>Coverage in the Summer Term</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6364934"/>
              </p:ext>
            </p:extLst>
          </p:nvPr>
        </p:nvGraphicFramePr>
        <p:xfrm>
          <a:off x="1320550" y="1930400"/>
          <a:ext cx="6974364" cy="3712754"/>
        </p:xfrm>
        <a:graphic>
          <a:graphicData uri="http://schemas.openxmlformats.org/drawingml/2006/table">
            <a:tbl>
              <a:tblPr firstRow="1" firstCol="1" bandRow="1">
                <a:tableStyleId>{5C22544A-7EE6-4342-B048-85BDC9FD1C3A}</a:tableStyleId>
              </a:tblPr>
              <a:tblGrid>
                <a:gridCol w="2334269">
                  <a:extLst>
                    <a:ext uri="{9D8B030D-6E8A-4147-A177-3AD203B41FA5}">
                      <a16:colId xmlns:a16="http://schemas.microsoft.com/office/drawing/2014/main" val="1120789887"/>
                    </a:ext>
                  </a:extLst>
                </a:gridCol>
                <a:gridCol w="2334269">
                  <a:extLst>
                    <a:ext uri="{9D8B030D-6E8A-4147-A177-3AD203B41FA5}">
                      <a16:colId xmlns:a16="http://schemas.microsoft.com/office/drawing/2014/main" val="1743512700"/>
                    </a:ext>
                  </a:extLst>
                </a:gridCol>
                <a:gridCol w="2305826">
                  <a:extLst>
                    <a:ext uri="{9D8B030D-6E8A-4147-A177-3AD203B41FA5}">
                      <a16:colId xmlns:a16="http://schemas.microsoft.com/office/drawing/2014/main" val="1450111578"/>
                    </a:ext>
                  </a:extLst>
                </a:gridCol>
              </a:tblGrid>
              <a:tr h="3712754">
                <a:tc>
                  <a:txBody>
                    <a:bodyPr/>
                    <a:lstStyle/>
                    <a:p>
                      <a:pPr>
                        <a:lnSpc>
                          <a:spcPct val="107000"/>
                        </a:lnSpc>
                        <a:spcAft>
                          <a:spcPts val="0"/>
                        </a:spcAft>
                      </a:pPr>
                      <a:r>
                        <a:rPr lang="en-GB" sz="1400" b="0" u="sng" dirty="0">
                          <a:effectLst/>
                          <a:latin typeface="Comic Sans MS" panose="030F0702030302020204" pitchFamily="66" charset="0"/>
                        </a:rPr>
                        <a:t>Physical health and Mental wellbeing</a:t>
                      </a:r>
                    </a:p>
                    <a:p>
                      <a:pPr>
                        <a:lnSpc>
                          <a:spcPct val="107000"/>
                        </a:lnSpc>
                        <a:spcAft>
                          <a:spcPts val="0"/>
                        </a:spcAft>
                      </a:pPr>
                      <a:r>
                        <a:rPr lang="en-GB" sz="1400" dirty="0">
                          <a:effectLst/>
                          <a:latin typeface="Comic Sans MS" panose="030F0702030302020204" pitchFamily="66" charset="0"/>
                        </a:rPr>
                        <a:t>Understanding basic hygiene including dressing and going to the toilet </a:t>
                      </a:r>
                    </a:p>
                    <a:p>
                      <a:pPr>
                        <a:lnSpc>
                          <a:spcPct val="107000"/>
                        </a:lnSpc>
                        <a:spcAft>
                          <a:spcPts val="0"/>
                        </a:spcAft>
                      </a:pPr>
                      <a:r>
                        <a:rPr lang="en-GB" sz="1400" dirty="0">
                          <a:effectLst/>
                          <a:latin typeface="Comic Sans MS" panose="030F0702030302020204" pitchFamily="66" charset="0"/>
                        </a:rPr>
                        <a:t>Growth </a:t>
                      </a:r>
                      <a:r>
                        <a:rPr lang="en-GB" sz="1400" dirty="0" err="1">
                          <a:effectLst/>
                          <a:latin typeface="Comic Sans MS" panose="030F0702030302020204" pitchFamily="66" charset="0"/>
                        </a:rPr>
                        <a:t>mindset</a:t>
                      </a:r>
                      <a:endParaRPr lang="en-GB" sz="1400" dirty="0">
                        <a:effectLst/>
                        <a:latin typeface="Comic Sans MS" panose="030F0702030302020204" pitchFamily="66" charset="0"/>
                      </a:endParaRPr>
                    </a:p>
                    <a:p>
                      <a:pPr>
                        <a:lnSpc>
                          <a:spcPct val="107000"/>
                        </a:lnSpc>
                        <a:spcAft>
                          <a:spcPts val="0"/>
                        </a:spcAft>
                      </a:pPr>
                      <a:r>
                        <a:rPr lang="en-GB" sz="1400" dirty="0">
                          <a:effectLst/>
                          <a:latin typeface="Comic Sans MS" panose="030F0702030302020204" pitchFamily="66" charset="0"/>
                        </a:rPr>
                        <a:t>Looking after ourselves – safety recap- road safety</a:t>
                      </a:r>
                    </a:p>
                    <a:p>
                      <a:pPr algn="ctr">
                        <a:lnSpc>
                          <a:spcPct val="107000"/>
                        </a:lnSpc>
                        <a:spcAft>
                          <a:spcPts val="0"/>
                        </a:spcAft>
                      </a:pPr>
                      <a:r>
                        <a:rPr lang="en-GB" sz="1400" dirty="0">
                          <a:effectLst/>
                          <a:latin typeface="Comic Sans MS" panose="030F0702030302020204" pitchFamily="66" charset="0"/>
                        </a:rPr>
                        <a:t>Who to trust.</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u="sng" dirty="0">
                          <a:effectLst/>
                          <a:latin typeface="Comic Sans MS" panose="030F0702030302020204" pitchFamily="66" charset="0"/>
                        </a:rPr>
                        <a:t>Growing and changing </a:t>
                      </a:r>
                    </a:p>
                    <a:p>
                      <a:pPr>
                        <a:lnSpc>
                          <a:spcPct val="107000"/>
                        </a:lnSpc>
                        <a:spcAft>
                          <a:spcPts val="0"/>
                        </a:spcAft>
                      </a:pPr>
                      <a:r>
                        <a:rPr lang="en-GB" sz="1400" dirty="0">
                          <a:effectLst/>
                          <a:latin typeface="Comic Sans MS" panose="030F0702030302020204" pitchFamily="66" charset="0"/>
                        </a:rPr>
                        <a:t>Understanding good practices regarding sleep, exercise, eating and hygiene</a:t>
                      </a:r>
                    </a:p>
                    <a:p>
                      <a:pPr>
                        <a:lnSpc>
                          <a:spcPct val="107000"/>
                        </a:lnSpc>
                        <a:spcAft>
                          <a:spcPts val="0"/>
                        </a:spcAft>
                      </a:pPr>
                      <a:r>
                        <a:rPr lang="en-GB" sz="1400" dirty="0">
                          <a:effectLst/>
                          <a:latin typeface="Comic Sans MS" panose="030F0702030302020204" pitchFamily="66" charset="0"/>
                        </a:rPr>
                        <a:t> help with healthy growth</a:t>
                      </a:r>
                    </a:p>
                    <a:p>
                      <a:pPr>
                        <a:lnSpc>
                          <a:spcPct val="107000"/>
                        </a:lnSpc>
                        <a:spcAft>
                          <a:spcPts val="0"/>
                        </a:spcAft>
                      </a:pPr>
                      <a:r>
                        <a:rPr lang="en-GB" sz="1400" dirty="0">
                          <a:effectLst/>
                          <a:latin typeface="Comic Sans MS" panose="030F0702030302020204" pitchFamily="66" charset="0"/>
                        </a:rPr>
                        <a:t>Understand the need for safety when tackling new challenges. Considering and managing relevant risks</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0" u="sng" dirty="0">
                          <a:effectLst/>
                          <a:latin typeface="Comic Sans MS" panose="030F0702030302020204" pitchFamily="66" charset="0"/>
                        </a:rPr>
                        <a:t>Keeping safe</a:t>
                      </a:r>
                    </a:p>
                    <a:p>
                      <a:pPr>
                        <a:lnSpc>
                          <a:spcPct val="107000"/>
                        </a:lnSpc>
                        <a:spcAft>
                          <a:spcPts val="0"/>
                        </a:spcAft>
                      </a:pPr>
                      <a:r>
                        <a:rPr lang="en-GB" sz="1400" dirty="0">
                          <a:effectLst/>
                          <a:latin typeface="Comic Sans MS" panose="030F0702030302020204" pitchFamily="66" charset="0"/>
                        </a:rPr>
                        <a:t>Understanding good practices regarding sleep, exercise, eating and hygiene help with healthy growth </a:t>
                      </a:r>
                    </a:p>
                    <a:p>
                      <a:pPr>
                        <a:lnSpc>
                          <a:spcPct val="107000"/>
                        </a:lnSpc>
                        <a:spcAft>
                          <a:spcPts val="0"/>
                        </a:spcAft>
                      </a:pPr>
                      <a:r>
                        <a:rPr lang="en-GB" sz="1400" dirty="0">
                          <a:effectLst/>
                          <a:latin typeface="Comic Sans MS" panose="030F0702030302020204" pitchFamily="66" charset="0"/>
                        </a:rPr>
                        <a:t>Sun safety</a:t>
                      </a:r>
                    </a:p>
                    <a:p>
                      <a:pPr>
                        <a:lnSpc>
                          <a:spcPct val="107000"/>
                        </a:lnSpc>
                        <a:spcAft>
                          <a:spcPts val="0"/>
                        </a:spcAft>
                      </a:pPr>
                      <a:r>
                        <a:rPr lang="en-GB" sz="1400" dirty="0">
                          <a:effectLst/>
                          <a:latin typeface="Comic Sans MS" panose="030F0702030302020204" pitchFamily="66" charset="0"/>
                        </a:rPr>
                        <a:t>Coping with change- death </a:t>
                      </a:r>
                    </a:p>
                    <a:p>
                      <a:pPr>
                        <a:lnSpc>
                          <a:spcPct val="107000"/>
                        </a:lnSpc>
                        <a:spcAft>
                          <a:spcPts val="0"/>
                        </a:spcAft>
                      </a:pPr>
                      <a:r>
                        <a:rPr lang="en-GB" sz="1400" dirty="0">
                          <a:effectLst/>
                          <a:latin typeface="Comic Sans MS" panose="030F0702030302020204" pitchFamily="66" charset="0"/>
                        </a:rPr>
                        <a:t>Change of class</a:t>
                      </a:r>
                    </a:p>
                    <a:p>
                      <a:pPr>
                        <a:lnSpc>
                          <a:spcPct val="107000"/>
                        </a:lnSpc>
                        <a:spcAft>
                          <a:spcPts val="0"/>
                        </a:spcAft>
                      </a:pPr>
                      <a:r>
                        <a:rPr lang="en-GB" sz="1400" dirty="0">
                          <a:effectLst/>
                          <a:latin typeface="Comic Sans MS" panose="030F0702030302020204" pitchFamily="66" charset="0"/>
                        </a:rPr>
                        <a:t>Worries and how to help themselves</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5499242"/>
                  </a:ext>
                </a:extLst>
              </a:tr>
            </a:tbl>
          </a:graphicData>
        </a:graphic>
      </p:graphicFrame>
    </p:spTree>
    <p:extLst>
      <p:ext uri="{BB962C8B-B14F-4D97-AF65-F5344CB8AC3E}">
        <p14:creationId xmlns:p14="http://schemas.microsoft.com/office/powerpoint/2010/main" val="4283773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of the books we use.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203559">
            <a:off x="1094535" y="2018749"/>
            <a:ext cx="3881438" cy="29110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66740">
            <a:off x="6180236" y="1280683"/>
            <a:ext cx="3245606" cy="3510872"/>
          </a:xfrm>
          <a:prstGeom prst="rect">
            <a:avLst/>
          </a:prstGeom>
        </p:spPr>
      </p:pic>
      <p:sp>
        <p:nvSpPr>
          <p:cNvPr id="6" name="TextBox 5"/>
          <p:cNvSpPr txBox="1"/>
          <p:nvPr/>
        </p:nvSpPr>
        <p:spPr>
          <a:xfrm>
            <a:off x="3174274" y="5326631"/>
            <a:ext cx="4585063" cy="369332"/>
          </a:xfrm>
          <a:prstGeom prst="rect">
            <a:avLst/>
          </a:prstGeom>
          <a:noFill/>
        </p:spPr>
        <p:txBody>
          <a:bodyPr wrap="square" rtlCol="0">
            <a:spAutoFit/>
          </a:bodyPr>
          <a:lstStyle/>
          <a:p>
            <a:r>
              <a:rPr lang="en-US" dirty="0" smtClean="0"/>
              <a:t>Using a big voice to say ‘no’.</a:t>
            </a:r>
            <a:endParaRPr lang="en-GB" dirty="0"/>
          </a:p>
        </p:txBody>
      </p:sp>
    </p:spTree>
    <p:extLst>
      <p:ext uri="{BB962C8B-B14F-4D97-AF65-F5344CB8AC3E}">
        <p14:creationId xmlns:p14="http://schemas.microsoft.com/office/powerpoint/2010/main" val="727233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06583"/>
          </a:xfrm>
        </p:spPr>
        <p:txBody>
          <a:bodyPr/>
          <a:lstStyle/>
          <a:p>
            <a:r>
              <a:rPr lang="en-GB" dirty="0"/>
              <a:t>https://www.youtube.com/watch?v=u-m-gpG1mTU</a:t>
            </a:r>
          </a:p>
        </p:txBody>
      </p:sp>
      <p:pic>
        <p:nvPicPr>
          <p:cNvPr id="5128" name="Picture 8" descr="The Underwear Rule : Guides for Children and Pare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6791" y="2233749"/>
            <a:ext cx="3093295" cy="436700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0" descr="The Underwear Rule' - NSPCC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40705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Naming your body parts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519729">
            <a:off x="739368" y="1838884"/>
            <a:ext cx="3881438" cy="2911078"/>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373" t="4068" r="13393" b="-1"/>
          <a:stretch/>
        </p:blipFill>
        <p:spPr>
          <a:xfrm rot="1050214">
            <a:off x="5955420" y="597560"/>
            <a:ext cx="3020385" cy="30941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520" y="3803601"/>
            <a:ext cx="3933196" cy="2949897"/>
          </a:xfrm>
          <a:prstGeom prst="rect">
            <a:avLst/>
          </a:prstGeom>
        </p:spPr>
      </p:pic>
    </p:spTree>
    <p:extLst>
      <p:ext uri="{BB962C8B-B14F-4D97-AF65-F5344CB8AC3E}">
        <p14:creationId xmlns:p14="http://schemas.microsoft.com/office/powerpoint/2010/main" val="1753263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16812545"/>
              </p:ext>
            </p:extLst>
          </p:nvPr>
        </p:nvGraphicFramePr>
        <p:xfrm>
          <a:off x="1705429" y="1163803"/>
          <a:ext cx="8128000" cy="5214303"/>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903689022"/>
                    </a:ext>
                  </a:extLst>
                </a:gridCol>
                <a:gridCol w="2032000">
                  <a:extLst>
                    <a:ext uri="{9D8B030D-6E8A-4147-A177-3AD203B41FA5}">
                      <a16:colId xmlns:a16="http://schemas.microsoft.com/office/drawing/2014/main" val="969463611"/>
                    </a:ext>
                  </a:extLst>
                </a:gridCol>
                <a:gridCol w="2032000">
                  <a:extLst>
                    <a:ext uri="{9D8B030D-6E8A-4147-A177-3AD203B41FA5}">
                      <a16:colId xmlns:a16="http://schemas.microsoft.com/office/drawing/2014/main" val="586989385"/>
                    </a:ext>
                  </a:extLst>
                </a:gridCol>
                <a:gridCol w="2032000">
                  <a:extLst>
                    <a:ext uri="{9D8B030D-6E8A-4147-A177-3AD203B41FA5}">
                      <a16:colId xmlns:a16="http://schemas.microsoft.com/office/drawing/2014/main" val="3920196488"/>
                    </a:ext>
                  </a:extLst>
                </a:gridCol>
              </a:tblGrid>
              <a:tr h="370840">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985756637"/>
                  </a:ext>
                </a:extLst>
              </a:tr>
              <a:tr h="370840">
                <a:tc>
                  <a:txBody>
                    <a:bodyPr/>
                    <a:lstStyle/>
                    <a:p>
                      <a:pPr>
                        <a:lnSpc>
                          <a:spcPct val="107000"/>
                        </a:lnSpc>
                        <a:spcAft>
                          <a:spcPts val="0"/>
                        </a:spcAft>
                      </a:pPr>
                      <a:r>
                        <a:rPr lang="en-GB" sz="1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KS/Year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smtClean="0">
                          <a:effectLst/>
                          <a:highlight>
                            <a:srgbClr val="FFFF00"/>
                          </a:highlight>
                          <a:latin typeface="Calibri" panose="020F0502020204030204" pitchFamily="34" charset="0"/>
                          <a:cs typeface="Times New Roman" panose="02020603050405020304" pitchFamily="18" charset="0"/>
                        </a:rPr>
                        <a:t>Science </a:t>
                      </a:r>
                      <a:r>
                        <a:rPr lang="en-GB" sz="1100" dirty="0">
                          <a:effectLst/>
                          <a:highlight>
                            <a:srgbClr val="FFFF00"/>
                          </a:highlight>
                          <a:latin typeface="Calibri" panose="020F0502020204030204" pitchFamily="34" charset="0"/>
                          <a:cs typeface="Times New Roman" panose="02020603050405020304" pitchFamily="18" charset="0"/>
                        </a:rPr>
                        <a:t>Programme of study- statutory requirements</a:t>
                      </a:r>
                      <a:r>
                        <a:rPr lang="en-GB" sz="1100" dirty="0">
                          <a:effectLst/>
                          <a:latin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GB" sz="1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Science Programme of Study- Non statutory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Notes and Guidance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Vocabulary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7696174"/>
                  </a:ext>
                </a:extLst>
              </a:tr>
              <a:tr h="370840">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Year 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Pupils should be taught to:</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Identify, name, draw and label the basic parts of the human body and say which part of the body is associated with each sense.</a:t>
                      </a:r>
                    </a:p>
                  </a:txBody>
                  <a:tcPr marL="68580" marR="68580" marT="0" marB="0"/>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Pupils should have plenty of opportunities to learn the names of the main body parts ( including head, neck, arms, elbows, legs, knees, face, ears, eyes, hair,mouth, teeth) through games, actions, songs and rhymes.</a:t>
                      </a:r>
                    </a:p>
                  </a:txBody>
                  <a:tcPr marL="68580" marR="68580" marT="0" marB="0"/>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Head, neck, arms, elbows, legs, knees, face, ears, eyes, hair, mouth, teeth, penis, testicles, vulva</a:t>
                      </a:r>
                    </a:p>
                  </a:txBody>
                  <a:tcPr marL="68580" marR="68580" marT="0" marB="0"/>
                </a:tc>
                <a:extLst>
                  <a:ext uri="{0D108BD9-81ED-4DB2-BD59-A6C34878D82A}">
                    <a16:rowId xmlns:a16="http://schemas.microsoft.com/office/drawing/2014/main" val="3020902021"/>
                  </a:ext>
                </a:extLst>
              </a:tr>
              <a:tr h="370840">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Year 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Pupils should be taught to: </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Notice that animals, including humans, have offspring which grow o</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Into adults.</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growing into adults’ should include reference to baby , toddler, child, teenager, adult)</a:t>
                      </a:r>
                    </a:p>
                  </a:txBody>
                  <a:tcPr marL="68580" marR="68580" marT="0" marB="0"/>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They should also be introduced to the process of reproduction and growth in animals.  The focus at this stage should be on helping pupils to recognise growth; they should not be expected to understand how reproduction occurs.  The following examples might be used : egg, chick, chicken; egg, caterpillar, pupa, butterfly; spawn, tadpole, frog;  lamb, sheep.  Growing into adults can include reference to baby, toddler, child, teenager and adult.</a:t>
                      </a:r>
                    </a:p>
                  </a:txBody>
                  <a:tcPr marL="68580" marR="68580" marT="0" marB="0"/>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Baby. Toddler, child, teenager, adult</a:t>
                      </a:r>
                    </a:p>
                  </a:txBody>
                  <a:tcPr marL="68580" marR="68580" marT="0" marB="0"/>
                </a:tc>
                <a:extLst>
                  <a:ext uri="{0D108BD9-81ED-4DB2-BD59-A6C34878D82A}">
                    <a16:rowId xmlns:a16="http://schemas.microsoft.com/office/drawing/2014/main" val="2025831218"/>
                  </a:ext>
                </a:extLst>
              </a:tr>
            </a:tbl>
          </a:graphicData>
        </a:graphic>
      </p:graphicFrame>
      <p:sp>
        <p:nvSpPr>
          <p:cNvPr id="9" name="TextBox 8"/>
          <p:cNvSpPr txBox="1"/>
          <p:nvPr/>
        </p:nvSpPr>
        <p:spPr>
          <a:xfrm>
            <a:off x="1149531" y="404949"/>
            <a:ext cx="6074229" cy="369332"/>
          </a:xfrm>
          <a:prstGeom prst="rect">
            <a:avLst/>
          </a:prstGeom>
          <a:noFill/>
        </p:spPr>
        <p:txBody>
          <a:bodyPr wrap="square" rtlCol="0">
            <a:spAutoFit/>
          </a:bodyPr>
          <a:lstStyle/>
          <a:p>
            <a:r>
              <a:rPr lang="en-US" dirty="0" smtClean="0"/>
              <a:t>Science Vocabulary</a:t>
            </a:r>
            <a:endParaRPr lang="en-GB" dirty="0"/>
          </a:p>
        </p:txBody>
      </p:sp>
    </p:spTree>
    <p:extLst>
      <p:ext uri="{BB962C8B-B14F-4D97-AF65-F5344CB8AC3E}">
        <p14:creationId xmlns:p14="http://schemas.microsoft.com/office/powerpoint/2010/main" val="977082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82881"/>
            <a:ext cx="8832426" cy="5858482"/>
          </a:xfrm>
        </p:spPr>
        <p:txBody>
          <a:bodyPr>
            <a:normAutofit/>
          </a:bodyPr>
          <a:lstStyle/>
          <a:p>
            <a:r>
              <a:rPr lang="en-US" sz="3200" dirty="0" smtClean="0"/>
              <a:t>Contents</a:t>
            </a:r>
          </a:p>
          <a:p>
            <a:endParaRPr lang="en-US" sz="3200" dirty="0"/>
          </a:p>
          <a:p>
            <a:pPr marL="0" indent="0">
              <a:buNone/>
            </a:pPr>
            <a:endParaRPr lang="en-US" sz="3200" dirty="0" smtClean="0"/>
          </a:p>
          <a:p>
            <a:r>
              <a:rPr lang="en-US" sz="3200" dirty="0" err="1" smtClean="0"/>
              <a:t>Sharnbrook</a:t>
            </a:r>
            <a:r>
              <a:rPr lang="en-US" sz="3200" dirty="0" smtClean="0"/>
              <a:t> Primary’s response to inappropriate play</a:t>
            </a:r>
          </a:p>
          <a:p>
            <a:r>
              <a:rPr lang="en-US" sz="3200" dirty="0" err="1" smtClean="0"/>
              <a:t>Sharnbrook</a:t>
            </a:r>
            <a:r>
              <a:rPr lang="en-US" sz="3200" dirty="0" smtClean="0"/>
              <a:t> Primary’s response to the “Dead Game”</a:t>
            </a:r>
          </a:p>
          <a:p>
            <a:r>
              <a:rPr lang="en-US" sz="3200" dirty="0" smtClean="0"/>
              <a:t>Relationship and Sex education at </a:t>
            </a:r>
            <a:r>
              <a:rPr lang="en-US" sz="3200" dirty="0" err="1" smtClean="0"/>
              <a:t>Sharnbrook</a:t>
            </a:r>
            <a:r>
              <a:rPr lang="en-US" sz="3200" dirty="0" smtClean="0"/>
              <a:t> Primary</a:t>
            </a:r>
          </a:p>
          <a:p>
            <a:endParaRPr lang="en-GB" sz="3200" dirty="0"/>
          </a:p>
        </p:txBody>
      </p:sp>
    </p:spTree>
    <p:extLst>
      <p:ext uri="{BB962C8B-B14F-4D97-AF65-F5344CB8AC3E}">
        <p14:creationId xmlns:p14="http://schemas.microsoft.com/office/powerpoint/2010/main" val="388745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13657"/>
            <a:ext cx="8596668" cy="1036320"/>
          </a:xfrm>
        </p:spPr>
        <p:txBody>
          <a:bodyPr/>
          <a:lstStyle/>
          <a:p>
            <a:r>
              <a:rPr lang="en-US" dirty="0" smtClean="0"/>
              <a:t>PSHE Association - Vocabulary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5743044"/>
              </p:ext>
            </p:extLst>
          </p:nvPr>
        </p:nvGraphicFramePr>
        <p:xfrm>
          <a:off x="677690" y="1311503"/>
          <a:ext cx="8596312" cy="4843463"/>
        </p:xfrm>
        <a:graphic>
          <a:graphicData uri="http://schemas.openxmlformats.org/drawingml/2006/table">
            <a:tbl>
              <a:tblPr firstRow="1" bandRow="1">
                <a:tableStyleId>{5C22544A-7EE6-4342-B048-85BDC9FD1C3A}</a:tableStyleId>
              </a:tblPr>
              <a:tblGrid>
                <a:gridCol w="2149078">
                  <a:extLst>
                    <a:ext uri="{9D8B030D-6E8A-4147-A177-3AD203B41FA5}">
                      <a16:colId xmlns:a16="http://schemas.microsoft.com/office/drawing/2014/main" val="3533998076"/>
                    </a:ext>
                  </a:extLst>
                </a:gridCol>
                <a:gridCol w="2149078">
                  <a:extLst>
                    <a:ext uri="{9D8B030D-6E8A-4147-A177-3AD203B41FA5}">
                      <a16:colId xmlns:a16="http://schemas.microsoft.com/office/drawing/2014/main" val="3335823905"/>
                    </a:ext>
                  </a:extLst>
                </a:gridCol>
                <a:gridCol w="2149078">
                  <a:extLst>
                    <a:ext uri="{9D8B030D-6E8A-4147-A177-3AD203B41FA5}">
                      <a16:colId xmlns:a16="http://schemas.microsoft.com/office/drawing/2014/main" val="4198514230"/>
                    </a:ext>
                  </a:extLst>
                </a:gridCol>
                <a:gridCol w="2149078">
                  <a:extLst>
                    <a:ext uri="{9D8B030D-6E8A-4147-A177-3AD203B41FA5}">
                      <a16:colId xmlns:a16="http://schemas.microsoft.com/office/drawing/2014/main" val="384598297"/>
                    </a:ext>
                  </a:extLst>
                </a:gridCol>
              </a:tblGrid>
              <a:tr h="37084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KS/Year</a:t>
                      </a:r>
                    </a:p>
                  </a:txBody>
                  <a:tcPr marL="68580" marR="68580" marT="0" marB="0"/>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PSHE Association</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Programme of Study</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Core Theme1 : </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Health and Wellbeing</a:t>
                      </a:r>
                    </a:p>
                  </a:txBody>
                  <a:tcPr marL="68580" marR="68580" marT="0" marB="0"/>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PSHE Association Programme of Study</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Core Theme 2 :</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Relationships</a:t>
                      </a:r>
                    </a:p>
                  </a:txBody>
                  <a:tcPr marL="68580" marR="68580" marT="0" marB="0"/>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Vocabulary</a:t>
                      </a:r>
                    </a:p>
                  </a:txBody>
                  <a:tcPr marL="68580" marR="68580" marT="0" marB="0"/>
                </a:tc>
                <a:extLst>
                  <a:ext uri="{0D108BD9-81ED-4DB2-BD59-A6C34878D82A}">
                    <a16:rowId xmlns:a16="http://schemas.microsoft.com/office/drawing/2014/main" val="2444779653"/>
                  </a:ext>
                </a:extLst>
              </a:tr>
              <a:tr h="370840">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Key Stage 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Pupils have the opportunity to learn:</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5 about change and loss and the associated feelings ( including moving home, losing toys, pets or friends, making new friends, new baby)</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8 about the process of growing from young to old and how people’s needs change.</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9 about growing and changing and new opportunities and responsibilities that increasing independence may bring.</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10 the names for the main parts of the body ( including external genitalia) the similarities and differences between boys and girls.</a:t>
                      </a:r>
                    </a:p>
                  </a:txBody>
                  <a:tcPr marL="68580" marR="68580" marT="0" marB="0"/>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Pupils have the opportunity to learn:</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communicate their feelings to others, to recognise how others show feelings and how to respond.</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9 to identify their special people ( family, friends, carers), what makes them special and how special people should care for one another.</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10 to judge what kind of physical contact is acceptable, comfortable, unacceptable,  and uncomfortable and how to respond ( including who to tell and how to tell them).</a:t>
                      </a:r>
                    </a:p>
                  </a:txBody>
                  <a:tcPr marL="68580" marR="68580" marT="0" marB="0"/>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Boy, girl , gender, penis, testicles, vulva, pregnant, baby, child, teenager, elderly, life cycle, change, grow, feelings, love, care, comfortable feeling, uncomfortable feeling.</a:t>
                      </a:r>
                    </a:p>
                  </a:txBody>
                  <a:tcPr marL="68580" marR="68580" marT="0" marB="0"/>
                </a:tc>
                <a:extLst>
                  <a:ext uri="{0D108BD9-81ED-4DB2-BD59-A6C34878D82A}">
                    <a16:rowId xmlns:a16="http://schemas.microsoft.com/office/drawing/2014/main" val="897830577"/>
                  </a:ext>
                </a:extLst>
              </a:tr>
            </a:tbl>
          </a:graphicData>
        </a:graphic>
      </p:graphicFrame>
    </p:spTree>
    <p:extLst>
      <p:ext uri="{BB962C8B-B14F-4D97-AF65-F5344CB8AC3E}">
        <p14:creationId xmlns:p14="http://schemas.microsoft.com/office/powerpoint/2010/main" val="3177440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teach the correct names for the body parts</a:t>
            </a:r>
            <a:endParaRPr lang="en-GB" dirty="0"/>
          </a:p>
        </p:txBody>
      </p:sp>
      <p:sp>
        <p:nvSpPr>
          <p:cNvPr id="3" name="Content Placeholder 2"/>
          <p:cNvSpPr>
            <a:spLocks noGrp="1"/>
          </p:cNvSpPr>
          <p:nvPr>
            <p:ph idx="1"/>
          </p:nvPr>
        </p:nvSpPr>
        <p:spPr/>
        <p:txBody>
          <a:bodyPr/>
          <a:lstStyle/>
          <a:p>
            <a:r>
              <a:rPr lang="en-US" dirty="0"/>
              <a:t>This matter-of-fact approach prevents body parts from seeming strange, embarrassing, bad or dirty. It also reduces bodily shame and promotes a healthy body image. As well, giving children the proper language to understand their bodies paves the way for open, judgment-free communication about sexual </a:t>
            </a:r>
            <a:r>
              <a:rPr lang="en-US" dirty="0" smtClean="0"/>
              <a:t>health</a:t>
            </a:r>
          </a:p>
          <a:p>
            <a:endParaRPr lang="en-US" dirty="0"/>
          </a:p>
          <a:p>
            <a:r>
              <a:rPr lang="en-US" b="1" dirty="0"/>
              <a:t>Gives language to report inappropriate </a:t>
            </a:r>
            <a:r>
              <a:rPr lang="en-US" b="1" dirty="0" err="1"/>
              <a:t>behaviour</a:t>
            </a:r>
            <a:r>
              <a:rPr lang="en-US" b="1" dirty="0"/>
              <a:t>:</a:t>
            </a:r>
            <a:r>
              <a:rPr lang="en-US" dirty="0"/>
              <a:t> Knowing the correct words for body parts means children have the vocabulary to articulate if someone does something </a:t>
            </a:r>
            <a:r>
              <a:rPr lang="en-US" dirty="0" smtClean="0"/>
              <a:t>inappropriate. </a:t>
            </a:r>
            <a:r>
              <a:rPr lang="en-US" dirty="0"/>
              <a:t>If a child knows to call their genitals a “penis” or “vulva,” they can communicate clearly if someone tries to touch them there. This allows them to tell a parent or trusted adult if abuse occurs</a:t>
            </a:r>
            <a:endParaRPr lang="en-GB" dirty="0"/>
          </a:p>
        </p:txBody>
      </p:sp>
    </p:spTree>
    <p:extLst>
      <p:ext uri="{BB962C8B-B14F-4D97-AF65-F5344CB8AC3E}">
        <p14:creationId xmlns:p14="http://schemas.microsoft.com/office/powerpoint/2010/main" val="1872131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36320"/>
          </a:xfrm>
        </p:spPr>
        <p:txBody>
          <a:bodyPr>
            <a:normAutofit fontScale="90000"/>
          </a:bodyPr>
          <a:lstStyle/>
          <a:p>
            <a:r>
              <a:rPr lang="en-US" dirty="0" smtClean="0"/>
              <a:t>Other aspects of being safe</a:t>
            </a:r>
            <a:br>
              <a:rPr lang="en-US" dirty="0" smtClean="0"/>
            </a:br>
            <a:r>
              <a:rPr lang="en-US" dirty="0" smtClean="0"/>
              <a:t> </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6245" y="2160588"/>
            <a:ext cx="6899548" cy="3881437"/>
          </a:xfrm>
          <a:prstGeom prst="rect">
            <a:avLst/>
          </a:prstGeom>
        </p:spPr>
      </p:pic>
    </p:spTree>
    <p:extLst>
      <p:ext uri="{BB962C8B-B14F-4D97-AF65-F5344CB8AC3E}">
        <p14:creationId xmlns:p14="http://schemas.microsoft.com/office/powerpoint/2010/main" val="2605001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safety</a:t>
            </a:r>
            <a:endParaRPr lang="en-GB" dirty="0"/>
          </a:p>
        </p:txBody>
      </p:sp>
      <p:pic>
        <p:nvPicPr>
          <p:cNvPr id="6150" name="Picture 6" descr="Safer Internet Use at Excalibu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4217" y="2602498"/>
            <a:ext cx="4924697" cy="3688769"/>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E Safety | Rosemount Primary School, De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987" y="1998704"/>
            <a:ext cx="3398654"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620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of growth and change in the summer term.</a:t>
            </a:r>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6033" b="20380"/>
          <a:stretch/>
        </p:blipFill>
        <p:spPr>
          <a:xfrm rot="20919609">
            <a:off x="1136116" y="2266354"/>
            <a:ext cx="3647279" cy="231781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9326">
            <a:off x="4757223" y="2081180"/>
            <a:ext cx="5098113" cy="3823585"/>
          </a:xfrm>
          <a:prstGeom prst="rect">
            <a:avLst/>
          </a:prstGeom>
        </p:spPr>
      </p:pic>
    </p:spTree>
    <p:extLst>
      <p:ext uri="{BB962C8B-B14F-4D97-AF65-F5344CB8AC3E}">
        <p14:creationId xmlns:p14="http://schemas.microsoft.com/office/powerpoint/2010/main" val="566396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5130"/>
          </a:xfrm>
        </p:spPr>
        <p:txBody>
          <a:bodyPr/>
          <a:lstStyle/>
          <a:p>
            <a:r>
              <a:rPr lang="en-US" dirty="0" smtClean="0"/>
              <a:t>Inappropriate Games – School’s Response</a:t>
            </a:r>
            <a:endParaRPr lang="en-GB" dirty="0"/>
          </a:p>
        </p:txBody>
      </p:sp>
      <p:sp>
        <p:nvSpPr>
          <p:cNvPr id="3" name="Content Placeholder 2"/>
          <p:cNvSpPr>
            <a:spLocks noGrp="1"/>
          </p:cNvSpPr>
          <p:nvPr>
            <p:ph idx="1"/>
          </p:nvPr>
        </p:nvSpPr>
        <p:spPr>
          <a:xfrm>
            <a:off x="677333" y="1285461"/>
            <a:ext cx="9619606" cy="5185677"/>
          </a:xfrm>
        </p:spPr>
        <p:txBody>
          <a:bodyPr>
            <a:normAutofit/>
          </a:bodyPr>
          <a:lstStyle/>
          <a:p>
            <a:r>
              <a:rPr lang="en-US" sz="3600" dirty="0" smtClean="0"/>
              <a:t>Talk to the individuals involved to understand what they are doing and why.</a:t>
            </a:r>
          </a:p>
          <a:p>
            <a:r>
              <a:rPr lang="en-US" sz="3600" dirty="0" smtClean="0"/>
              <a:t>Explain to the children why the game is inappropriate.</a:t>
            </a:r>
          </a:p>
          <a:p>
            <a:r>
              <a:rPr lang="en-US" sz="3600" dirty="0" smtClean="0"/>
              <a:t>Inform the parents of the children involved.</a:t>
            </a:r>
          </a:p>
          <a:p>
            <a:r>
              <a:rPr lang="en-US" sz="3600" dirty="0" smtClean="0"/>
              <a:t>Where there is a wider learning point talk with the whole class.</a:t>
            </a:r>
          </a:p>
          <a:p>
            <a:r>
              <a:rPr lang="en-US" sz="3600" dirty="0" smtClean="0"/>
              <a:t>Review practice.</a:t>
            </a:r>
            <a:endParaRPr lang="en-GB" sz="3600" dirty="0"/>
          </a:p>
        </p:txBody>
      </p:sp>
    </p:spTree>
    <p:extLst>
      <p:ext uri="{BB962C8B-B14F-4D97-AF65-F5344CB8AC3E}">
        <p14:creationId xmlns:p14="http://schemas.microsoft.com/office/powerpoint/2010/main" val="64221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 last summer</a:t>
            </a:r>
            <a:endParaRPr lang="en-GB" dirty="0"/>
          </a:p>
        </p:txBody>
      </p:sp>
      <p:sp>
        <p:nvSpPr>
          <p:cNvPr id="3" name="Content Placeholder 2"/>
          <p:cNvSpPr>
            <a:spLocks noGrp="1"/>
          </p:cNvSpPr>
          <p:nvPr>
            <p:ph idx="1"/>
          </p:nvPr>
        </p:nvSpPr>
        <p:spPr>
          <a:xfrm>
            <a:off x="212035" y="1391478"/>
            <a:ext cx="9978887" cy="5290675"/>
          </a:xfrm>
        </p:spPr>
        <p:txBody>
          <a:bodyPr>
            <a:normAutofit lnSpcReduction="10000"/>
          </a:bodyPr>
          <a:lstStyle/>
          <a:p>
            <a:r>
              <a:rPr lang="en-US" sz="3600" dirty="0" smtClean="0"/>
              <a:t>Staff talked to the children to find out what the game was about.</a:t>
            </a:r>
          </a:p>
          <a:p>
            <a:r>
              <a:rPr lang="en-US" sz="3600" dirty="0" smtClean="0"/>
              <a:t>They spoke to the children and parents of those they knew were involved.</a:t>
            </a:r>
          </a:p>
          <a:p>
            <a:r>
              <a:rPr lang="en-US" sz="3600" dirty="0" smtClean="0"/>
              <a:t>All the children watched the </a:t>
            </a:r>
            <a:r>
              <a:rPr lang="en-US" sz="3600" dirty="0" err="1" smtClean="0"/>
              <a:t>Pantasaurus</a:t>
            </a:r>
            <a:r>
              <a:rPr lang="en-US" sz="3600" dirty="0" smtClean="0"/>
              <a:t> video and participated in a discussion about appropriate play.</a:t>
            </a:r>
          </a:p>
          <a:p>
            <a:r>
              <a:rPr lang="en-US" sz="3600" dirty="0" smtClean="0"/>
              <a:t>Since coming back to school this has been revisited</a:t>
            </a:r>
            <a:endParaRPr lang="en-GB" sz="3600" dirty="0"/>
          </a:p>
        </p:txBody>
      </p:sp>
    </p:spTree>
    <p:extLst>
      <p:ext uri="{BB962C8B-B14F-4D97-AF65-F5344CB8AC3E}">
        <p14:creationId xmlns:p14="http://schemas.microsoft.com/office/powerpoint/2010/main" val="880007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520505"/>
            <a:ext cx="9198186" cy="5520857"/>
          </a:xfrm>
        </p:spPr>
        <p:txBody>
          <a:bodyPr>
            <a:noAutofit/>
          </a:bodyPr>
          <a:lstStyle/>
          <a:p>
            <a:r>
              <a:rPr lang="en-US" sz="3200" dirty="0" smtClean="0"/>
              <a:t>The staff looking after the children have been made aware of the game so they can be vigilant. </a:t>
            </a:r>
          </a:p>
          <a:p>
            <a:r>
              <a:rPr lang="en-US" sz="3200" dirty="0" smtClean="0"/>
              <a:t>EYFS and KS1 classrooms have been reviewed and adapted to ensure that children are clearly visible.</a:t>
            </a:r>
          </a:p>
          <a:p>
            <a:r>
              <a:rPr lang="en-US" sz="3200" dirty="0"/>
              <a:t>During our safeguarding </a:t>
            </a:r>
            <a:r>
              <a:rPr lang="en-US" sz="3200" dirty="0" smtClean="0"/>
              <a:t>training we </a:t>
            </a:r>
            <a:r>
              <a:rPr lang="en-US" sz="3200" dirty="0"/>
              <a:t>looked at </a:t>
            </a:r>
            <a:r>
              <a:rPr lang="en-US" sz="3200" dirty="0" smtClean="0"/>
              <a:t> </a:t>
            </a:r>
            <a:r>
              <a:rPr lang="en-US" sz="3200" dirty="0"/>
              <a:t>different signs staff need to be aware of, the importance of safeguarding being everyone's responsibility and introduced the school focus of encouraging all children to speak out about things that they are not comfortable with. </a:t>
            </a:r>
            <a:endParaRPr lang="en-GB" sz="3200" dirty="0"/>
          </a:p>
        </p:txBody>
      </p:sp>
    </p:spTree>
    <p:extLst>
      <p:ext uri="{BB962C8B-B14F-4D97-AF65-F5344CB8AC3E}">
        <p14:creationId xmlns:p14="http://schemas.microsoft.com/office/powerpoint/2010/main" val="79057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520505"/>
            <a:ext cx="8596668" cy="5520857"/>
          </a:xfrm>
        </p:spPr>
        <p:txBody>
          <a:bodyPr>
            <a:normAutofit lnSpcReduction="10000"/>
          </a:bodyPr>
          <a:lstStyle/>
          <a:p>
            <a:r>
              <a:rPr lang="en-US" sz="3200" dirty="0" smtClean="0"/>
              <a:t>We are trying to teach the children about appropriate and inappropriate play so they can apply it to different contexts as well as banning the game.</a:t>
            </a:r>
          </a:p>
          <a:p>
            <a:r>
              <a:rPr lang="en-US" sz="3200" dirty="0" smtClean="0"/>
              <a:t>By teaching the pupils proper names for body parts this avoids confusion.</a:t>
            </a:r>
          </a:p>
          <a:p>
            <a:r>
              <a:rPr lang="en-US" sz="3200" dirty="0" smtClean="0"/>
              <a:t>Support on how to talk to </a:t>
            </a:r>
            <a:r>
              <a:rPr lang="en-US" sz="3200" dirty="0"/>
              <a:t>your child - https://www.nspcc.org.uk/keeping-children-safe/support-for-parents/pants-underwear-rule/pants-how-to-answer-questions/</a:t>
            </a:r>
            <a:endParaRPr lang="en-GB" sz="3200" dirty="0"/>
          </a:p>
        </p:txBody>
      </p:sp>
    </p:spTree>
    <p:extLst>
      <p:ext uri="{BB962C8B-B14F-4D97-AF65-F5344CB8AC3E}">
        <p14:creationId xmlns:p14="http://schemas.microsoft.com/office/powerpoint/2010/main" val="425971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427" y="923108"/>
            <a:ext cx="7408575" cy="3243943"/>
          </a:xfrm>
        </p:spPr>
        <p:txBody>
          <a:bodyPr>
            <a:normAutofit fontScale="90000"/>
          </a:bodyPr>
          <a:lstStyle/>
          <a:p>
            <a:pPr algn="ctr"/>
            <a:r>
              <a:rPr lang="en-US" sz="5300" dirty="0" smtClean="0"/>
              <a:t>Education, Relationships and Sex Education and Health Education</a:t>
            </a: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From Department of Education</a:t>
            </a:r>
            <a:br>
              <a:rPr lang="en-US" dirty="0" smtClean="0"/>
            </a:br>
            <a:r>
              <a:rPr lang="en-US" dirty="0" smtClean="0"/>
              <a:t>By the end of Primary school </a:t>
            </a:r>
            <a:endParaRPr lang="en-GB" dirty="0"/>
          </a:p>
        </p:txBody>
      </p:sp>
      <p:sp>
        <p:nvSpPr>
          <p:cNvPr id="3" name="Content Placeholder 2"/>
          <p:cNvSpPr>
            <a:spLocks noGrp="1"/>
          </p:cNvSpPr>
          <p:nvPr>
            <p:ph idx="1"/>
          </p:nvPr>
        </p:nvSpPr>
        <p:spPr>
          <a:xfrm>
            <a:off x="677334" y="1175657"/>
            <a:ext cx="8596668" cy="4865705"/>
          </a:xfrm>
        </p:spPr>
        <p:txBody>
          <a:bodyPr/>
          <a:lstStyle/>
          <a:p>
            <a:endParaRPr lang="en-GB" dirty="0"/>
          </a:p>
          <a:p>
            <a:pPr marL="0" indent="0">
              <a:buNone/>
            </a:pPr>
            <a:r>
              <a:rPr lang="en-US" dirty="0"/>
              <a:t> </a:t>
            </a: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13009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Families and People who care for me.</a:t>
            </a:r>
            <a:endParaRPr lang="en-GB" dirty="0"/>
          </a:p>
        </p:txBody>
      </p:sp>
      <p:sp>
        <p:nvSpPr>
          <p:cNvPr id="4" name="Rectangle 3"/>
          <p:cNvSpPr/>
          <p:nvPr/>
        </p:nvSpPr>
        <p:spPr>
          <a:xfrm>
            <a:off x="814251" y="2160589"/>
            <a:ext cx="8708571" cy="3416320"/>
          </a:xfrm>
          <a:prstGeom prst="rect">
            <a:avLst/>
          </a:prstGeom>
        </p:spPr>
        <p:txBody>
          <a:bodyPr wrap="square">
            <a:spAutoFit/>
          </a:bodyPr>
          <a:lstStyle/>
          <a:p>
            <a:r>
              <a:rPr lang="en-US" dirty="0" smtClean="0">
                <a:solidFill>
                  <a:srgbClr val="000000"/>
                </a:solidFill>
                <a:latin typeface="Arial" panose="020B0604020202020204" pitchFamily="34" charset="0"/>
              </a:rPr>
              <a:t>Pupils </a:t>
            </a:r>
            <a:r>
              <a:rPr lang="en-US" dirty="0">
                <a:solidFill>
                  <a:srgbClr val="000000"/>
                </a:solidFill>
                <a:latin typeface="Arial" panose="020B0604020202020204" pitchFamily="34" charset="0"/>
              </a:rPr>
              <a:t>should know </a:t>
            </a:r>
          </a:p>
          <a:p>
            <a:r>
              <a:rPr lang="en-US" dirty="0">
                <a:solidFill>
                  <a:srgbClr val="000000"/>
                </a:solidFill>
                <a:latin typeface="Arial" panose="020B0604020202020204" pitchFamily="34" charset="0"/>
              </a:rPr>
              <a:t>• that families are important for children growing up because they can give love, security and stability. </a:t>
            </a:r>
          </a:p>
          <a:p>
            <a:r>
              <a:rPr lang="en-US" dirty="0">
                <a:solidFill>
                  <a:srgbClr val="000000"/>
                </a:solidFill>
                <a:latin typeface="Arial" panose="020B0604020202020204" pitchFamily="34" charset="0"/>
              </a:rPr>
              <a:t>• the characteristics of healthy family life, commitment to each other, including in times of difficulty, protection and care for children and other family members, the importance of spending time together and sharing each other’s lives. </a:t>
            </a:r>
          </a:p>
          <a:p>
            <a:r>
              <a:rPr lang="en-US" dirty="0">
                <a:solidFill>
                  <a:srgbClr val="000000"/>
                </a:solidFill>
                <a:latin typeface="Arial" panose="020B0604020202020204" pitchFamily="34" charset="0"/>
              </a:rPr>
              <a:t>• that others’ families, either in school or in the wider world, sometimes look different from their family, but that they should respect those differences and know that other children’s families are also </a:t>
            </a:r>
            <a:r>
              <a:rPr lang="en-US" dirty="0" err="1">
                <a:solidFill>
                  <a:srgbClr val="000000"/>
                </a:solidFill>
                <a:latin typeface="Arial" panose="020B0604020202020204" pitchFamily="34" charset="0"/>
              </a:rPr>
              <a:t>characterised</a:t>
            </a:r>
            <a:r>
              <a:rPr lang="en-US" dirty="0">
                <a:solidFill>
                  <a:srgbClr val="000000"/>
                </a:solidFill>
                <a:latin typeface="Arial" panose="020B0604020202020204" pitchFamily="34" charset="0"/>
              </a:rPr>
              <a:t> by love and care. </a:t>
            </a:r>
            <a:endParaRPr lang="en-US" dirty="0" smtClean="0">
              <a:solidFill>
                <a:srgbClr val="000000"/>
              </a:solidFill>
              <a:latin typeface="Arial" panose="020B0604020202020204" pitchFamily="34" charset="0"/>
            </a:endParaRPr>
          </a:p>
          <a:p>
            <a:r>
              <a:rPr lang="en-GB" dirty="0"/>
              <a:t>	</a:t>
            </a:r>
          </a:p>
          <a:p>
            <a:endParaRPr lang="en-US"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	</a:t>
            </a:r>
          </a:p>
        </p:txBody>
      </p:sp>
    </p:spTree>
    <p:extLst>
      <p:ext uri="{BB962C8B-B14F-4D97-AF65-F5344CB8AC3E}">
        <p14:creationId xmlns:p14="http://schemas.microsoft.com/office/powerpoint/2010/main" val="375141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Respectful Relationships</a:t>
            </a:r>
            <a:endParaRPr lang="en-GB" dirty="0"/>
          </a:p>
        </p:txBody>
      </p:sp>
      <p:sp>
        <p:nvSpPr>
          <p:cNvPr id="3" name="Content Placeholder 2"/>
          <p:cNvSpPr>
            <a:spLocks noGrp="1"/>
          </p:cNvSpPr>
          <p:nvPr>
            <p:ph idx="1"/>
          </p:nvPr>
        </p:nvSpPr>
        <p:spPr>
          <a:xfrm>
            <a:off x="677334" y="1306287"/>
            <a:ext cx="8596668" cy="4735076"/>
          </a:xfrm>
        </p:spPr>
        <p:txBody>
          <a:bodyPr>
            <a:normAutofit/>
          </a:bodyPr>
          <a:lstStyle/>
          <a:p>
            <a:r>
              <a:rPr lang="en-US" dirty="0"/>
              <a:t>	Pupils should know </a:t>
            </a:r>
          </a:p>
          <a:p>
            <a:r>
              <a:rPr lang="en-US" dirty="0"/>
              <a:t>• the importance of respecting others, even when they are very different from them (for example, physically, in character, personality or backgrounds), or make different choices or have different preferences or beliefs. </a:t>
            </a:r>
          </a:p>
          <a:p>
            <a:r>
              <a:rPr lang="en-US" dirty="0"/>
              <a:t>• practical steps they can take in a range of different contexts to improve or support respectful relationships. </a:t>
            </a:r>
          </a:p>
          <a:p>
            <a:r>
              <a:rPr lang="en-US" dirty="0"/>
              <a:t>• the conventions of courtesy and manners. </a:t>
            </a:r>
          </a:p>
          <a:p>
            <a:r>
              <a:rPr lang="en-US" dirty="0"/>
              <a:t>• the importance of self-respect and how this links to their own happiness. </a:t>
            </a:r>
          </a:p>
          <a:p>
            <a:r>
              <a:rPr lang="en-US" dirty="0"/>
              <a:t>• that in school and in wider society they can expect to be treated with respect by others, and that in turn they should show due respect to others, including those in positions of authority. </a:t>
            </a:r>
          </a:p>
          <a:p>
            <a:r>
              <a:rPr lang="en-GB" dirty="0"/>
              <a:t>	</a:t>
            </a:r>
          </a:p>
          <a:p>
            <a:endParaRPr lang="en-GB" dirty="0"/>
          </a:p>
        </p:txBody>
      </p:sp>
    </p:spTree>
    <p:extLst>
      <p:ext uri="{BB962C8B-B14F-4D97-AF65-F5344CB8AC3E}">
        <p14:creationId xmlns:p14="http://schemas.microsoft.com/office/powerpoint/2010/main" val="389297003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114</TotalTime>
  <Words>2348</Words>
  <Application>Microsoft Office PowerPoint</Application>
  <PresentationFormat>Widescreen</PresentationFormat>
  <Paragraphs>197</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Comic Sans MS</vt:lpstr>
      <vt:lpstr>Times New Roman</vt:lpstr>
      <vt:lpstr>Trebuchet MS</vt:lpstr>
      <vt:lpstr>Wingdings 3</vt:lpstr>
      <vt:lpstr>Facet</vt:lpstr>
      <vt:lpstr>    Personal Social Health Economic and Emotional Development within this fits the Relationships Education</vt:lpstr>
      <vt:lpstr>PowerPoint Presentation</vt:lpstr>
      <vt:lpstr>Inappropriate Games – School’s Response</vt:lpstr>
      <vt:lpstr>What Happened last summer</vt:lpstr>
      <vt:lpstr>PowerPoint Presentation</vt:lpstr>
      <vt:lpstr>PowerPoint Presentation</vt:lpstr>
      <vt:lpstr>Education, Relationships and Sex Education and Health Education    From Department of Education By the end of Primary school </vt:lpstr>
      <vt:lpstr>Families and People who care for me.</vt:lpstr>
      <vt:lpstr>Respectful Relationships</vt:lpstr>
      <vt:lpstr>Caring Friendships</vt:lpstr>
      <vt:lpstr>Online Relationships  and Being Safe</vt:lpstr>
      <vt:lpstr>Robins Class coverage in the Autumn Term</vt:lpstr>
      <vt:lpstr>Consent</vt:lpstr>
      <vt:lpstr>Robins  Class Coverage in the Spring Term</vt:lpstr>
      <vt:lpstr>Robins Class Coverage in the Summer Term</vt:lpstr>
      <vt:lpstr>Some of the books we use.</vt:lpstr>
      <vt:lpstr>https://www.youtube.com/watch?v=u-m-gpG1mTU</vt:lpstr>
      <vt:lpstr>Naming your body parts</vt:lpstr>
      <vt:lpstr>PowerPoint Presentation</vt:lpstr>
      <vt:lpstr>PSHE Association - Vocabulary</vt:lpstr>
      <vt:lpstr>Why teach the correct names for the body parts</vt:lpstr>
      <vt:lpstr>Other aspects of being safe  </vt:lpstr>
      <vt:lpstr>Internet safety</vt:lpstr>
      <vt:lpstr>Thinking of growth and change in the summer term.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Social Health Economic and Emotional Development</dc:title>
  <dc:creator>Suzanne Fensom</dc:creator>
  <cp:lastModifiedBy>User</cp:lastModifiedBy>
  <cp:revision>14</cp:revision>
  <dcterms:created xsi:type="dcterms:W3CDTF">2024-09-26T15:13:51Z</dcterms:created>
  <dcterms:modified xsi:type="dcterms:W3CDTF">2024-09-30T21:34:40Z</dcterms:modified>
</cp:coreProperties>
</file>