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60" r:id="rId7"/>
    <p:sldId id="262" r:id="rId8"/>
    <p:sldId id="275" r:id="rId9"/>
    <p:sldId id="276" r:id="rId10"/>
    <p:sldId id="277" r:id="rId11"/>
    <p:sldId id="273" r:id="rId12"/>
    <p:sldId id="258" r:id="rId13"/>
    <p:sldId id="279" r:id="rId14"/>
    <p:sldId id="259" r:id="rId15"/>
    <p:sldId id="280" r:id="rId16"/>
    <p:sldId id="283" r:id="rId17"/>
    <p:sldId id="281"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9/3/2025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9/3/2025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meremita@sharnbrookprimary.beds.sch.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sharnbrookprimary.beds.sch.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ittlewandlelettersandsounds.org.uk/resources/for-parents/" TargetMode="External"/><Relationship Id="rId2" Type="http://schemas.openxmlformats.org/officeDocument/2006/relationships/hyperlink" Target="https://www.littlewandlelettersandsounds.org.uk/resources/my-letters-and-sounds/everybody-read/"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littlewandlelettersandsounds.org.uk/resources/for-parents/" TargetMode="External"/><Relationship Id="rId2" Type="http://schemas.openxmlformats.org/officeDocument/2006/relationships/hyperlink" Target="https://www.littlewandlelettersandsounds.org.uk/resources/my-letters-and-sounds/everybody-read/"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mic Sans MS" panose="030F0702030302020204" pitchFamily="66" charset="0"/>
              </a:rPr>
              <a:t>Welcome to Puffins</a:t>
            </a:r>
            <a:endParaRPr lang="en-GB" dirty="0">
              <a:latin typeface="Comic Sans MS" panose="030F0702030302020204" pitchFamily="66" charset="0"/>
            </a:endParaRPr>
          </a:p>
        </p:txBody>
      </p:sp>
      <p:sp>
        <p:nvSpPr>
          <p:cNvPr id="3" name="Subtitle 2"/>
          <p:cNvSpPr>
            <a:spLocks noGrp="1"/>
          </p:cNvSpPr>
          <p:nvPr>
            <p:ph type="subTitle" idx="1"/>
          </p:nvPr>
        </p:nvSpPr>
        <p:spPr/>
        <p:txBody>
          <a:bodyPr/>
          <a:lstStyle/>
          <a:p>
            <a:r>
              <a:rPr lang="en-US" dirty="0" smtClean="0">
                <a:latin typeface="Comic Sans MS" panose="030F0702030302020204" pitchFamily="66" charset="0"/>
              </a:rPr>
              <a:t>Mrs Eremita, Mrs Hoogstraten</a:t>
            </a:r>
            <a:endParaRPr lang="en-GB" dirty="0">
              <a:latin typeface="Comic Sans MS" panose="030F0702030302020204" pitchFamily="66" charset="0"/>
            </a:endParaRPr>
          </a:p>
        </p:txBody>
      </p:sp>
      <p:pic>
        <p:nvPicPr>
          <p:cNvPr id="4" name="Picture 3" descr="Atlantic Puffins of Fair Isle-01.jpg | Olympus digital camer…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8457"/>
            <a:ext cx="2912640" cy="2329543"/>
          </a:xfrm>
          <a:prstGeom prst="rect">
            <a:avLst/>
          </a:prstGeom>
        </p:spPr>
      </p:pic>
    </p:spTree>
    <p:extLst>
      <p:ext uri="{BB962C8B-B14F-4D97-AF65-F5344CB8AC3E}">
        <p14:creationId xmlns:p14="http://schemas.microsoft.com/office/powerpoint/2010/main" val="41616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54277929"/>
              </p:ext>
            </p:extLst>
          </p:nvPr>
        </p:nvGraphicFramePr>
        <p:xfrm>
          <a:off x="3836761" y="353332"/>
          <a:ext cx="4533900" cy="6415088"/>
        </p:xfrm>
        <a:graphic>
          <a:graphicData uri="http://schemas.openxmlformats.org/presentationml/2006/ole">
            <mc:AlternateContent xmlns:mc="http://schemas.openxmlformats.org/markup-compatibility/2006">
              <mc:Choice xmlns:v="urn:schemas-microsoft-com:vml" Requires="v">
                <p:oleObj spid="_x0000_s2057" name="Acrobat Document" r:id="rId3" imgW="4533723" imgH="6415694" progId="Acrobat.Document.DC">
                  <p:embed/>
                </p:oleObj>
              </mc:Choice>
              <mc:Fallback>
                <p:oleObj name="Acrobat Document" r:id="rId3" imgW="4533723" imgH="6415694" progId="Acrobat.Document.DC">
                  <p:embed/>
                  <p:pic>
                    <p:nvPicPr>
                      <p:cNvPr id="0" name=""/>
                      <p:cNvPicPr/>
                      <p:nvPr/>
                    </p:nvPicPr>
                    <p:blipFill>
                      <a:blip r:embed="rId4"/>
                      <a:stretch>
                        <a:fillRect/>
                      </a:stretch>
                    </p:blipFill>
                    <p:spPr>
                      <a:xfrm>
                        <a:off x="3836761" y="353332"/>
                        <a:ext cx="4533900" cy="6415088"/>
                      </a:xfrm>
                      <a:prstGeom prst="rect">
                        <a:avLst/>
                      </a:prstGeom>
                    </p:spPr>
                  </p:pic>
                </p:oleObj>
              </mc:Fallback>
            </mc:AlternateContent>
          </a:graphicData>
        </a:graphic>
      </p:graphicFrame>
    </p:spTree>
    <p:extLst>
      <p:ext uri="{BB962C8B-B14F-4D97-AF65-F5344CB8AC3E}">
        <p14:creationId xmlns:p14="http://schemas.microsoft.com/office/powerpoint/2010/main" val="101252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Timetable</a:t>
            </a:r>
            <a:endParaRPr lang="en-GB" dirty="0">
              <a:latin typeface="Comic Sans MS" panose="030F0702030302020204" pitchFamily="66" charset="0"/>
            </a:endParaRPr>
          </a:p>
        </p:txBody>
      </p:sp>
      <p:sp>
        <p:nvSpPr>
          <p:cNvPr id="7" name="Content Placeholder 6"/>
          <p:cNvSpPr>
            <a:spLocks noGrp="1"/>
          </p:cNvSpPr>
          <p:nvPr>
            <p:ph idx="1"/>
          </p:nvPr>
        </p:nvSpPr>
        <p:spPr/>
        <p:txBody>
          <a:bodyPr/>
          <a:lstStyle/>
          <a:p>
            <a:pPr marL="0" indent="0">
              <a:buNone/>
            </a:pPr>
            <a:r>
              <a:rPr lang="en-US" dirty="0" smtClean="0">
                <a:latin typeface="Comic Sans MS" panose="030F0702030302020204" pitchFamily="66" charset="0"/>
              </a:rPr>
              <a:t>Please check the website for a new timetable every week – this will be posted on Sunday evening.</a:t>
            </a:r>
            <a:endParaRPr lang="en-GB" dirty="0">
              <a:latin typeface="Comic Sans MS" panose="030F0702030302020204" pitchFamily="66" charset="0"/>
            </a:endParaRPr>
          </a:p>
        </p:txBody>
      </p:sp>
      <p:pic>
        <p:nvPicPr>
          <p:cNvPr id="8" name="Picture 7" descr="My School Timetable MINIOS - Orientación Andújar - Recursos Educativ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9678" y="4476206"/>
            <a:ext cx="3082322" cy="2381794"/>
          </a:xfrm>
          <a:prstGeom prst="rect">
            <a:avLst/>
          </a:prstGeom>
        </p:spPr>
      </p:pic>
    </p:spTree>
    <p:extLst>
      <p:ext uri="{BB962C8B-B14F-4D97-AF65-F5344CB8AC3E}">
        <p14:creationId xmlns:p14="http://schemas.microsoft.com/office/powerpoint/2010/main" val="897816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59837709"/>
              </p:ext>
            </p:extLst>
          </p:nvPr>
        </p:nvGraphicFramePr>
        <p:xfrm>
          <a:off x="2590800" y="1328738"/>
          <a:ext cx="6415088" cy="4533900"/>
        </p:xfrm>
        <a:graphic>
          <a:graphicData uri="http://schemas.openxmlformats.org/presentationml/2006/ole">
            <mc:AlternateContent xmlns:mc="http://schemas.openxmlformats.org/markup-compatibility/2006">
              <mc:Choice xmlns:v="urn:schemas-microsoft-com:vml" Requires="v">
                <p:oleObj spid="_x0000_s3081" name="Acrobat Document" r:id="rId3" imgW="6415686" imgH="4533492" progId="Acrobat.Document.DC">
                  <p:embed/>
                </p:oleObj>
              </mc:Choice>
              <mc:Fallback>
                <p:oleObj name="Acrobat Document" r:id="rId3" imgW="6415686" imgH="4533492" progId="Acrobat.Document.DC">
                  <p:embed/>
                  <p:pic>
                    <p:nvPicPr>
                      <p:cNvPr id="0" name=""/>
                      <p:cNvPicPr/>
                      <p:nvPr/>
                    </p:nvPicPr>
                    <p:blipFill>
                      <a:blip r:embed="rId4"/>
                      <a:stretch>
                        <a:fillRect/>
                      </a:stretch>
                    </p:blipFill>
                    <p:spPr>
                      <a:xfrm>
                        <a:off x="2590800" y="1328738"/>
                        <a:ext cx="6415088" cy="4533900"/>
                      </a:xfrm>
                      <a:prstGeom prst="rect">
                        <a:avLst/>
                      </a:prstGeom>
                    </p:spPr>
                  </p:pic>
                </p:oleObj>
              </mc:Fallback>
            </mc:AlternateContent>
          </a:graphicData>
        </a:graphic>
      </p:graphicFrame>
    </p:spTree>
    <p:extLst>
      <p:ext uri="{BB962C8B-B14F-4D97-AF65-F5344CB8AC3E}">
        <p14:creationId xmlns:p14="http://schemas.microsoft.com/office/powerpoint/2010/main" val="619257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off to Language</a:t>
            </a:r>
            <a:endParaRPr lang="en-GB" dirty="0"/>
          </a:p>
        </p:txBody>
      </p:sp>
      <p:sp>
        <p:nvSpPr>
          <p:cNvPr id="3" name="Content Placeholder 2"/>
          <p:cNvSpPr>
            <a:spLocks noGrp="1"/>
          </p:cNvSpPr>
          <p:nvPr>
            <p:ph idx="1"/>
          </p:nvPr>
        </p:nvSpPr>
        <p:spPr/>
        <p:txBody>
          <a:bodyPr/>
          <a:lstStyle/>
          <a:p>
            <a:r>
              <a:rPr lang="en-US" dirty="0" smtClean="0"/>
              <a:t>Lift off to Language is a program created by the Speech and Language Therapy Service. It is a great aid in teaching listening skills, speaking, turn-taking and self regulation.</a:t>
            </a:r>
          </a:p>
          <a:p>
            <a:r>
              <a:rPr lang="en-US" dirty="0" smtClean="0"/>
              <a:t>Every year one child will have a chance to participate and sessions will be run by Mrs Hoogstraten.  Each course lasts 6 weeks and will be run every half term.</a:t>
            </a:r>
            <a:endParaRPr lang="en-GB" dirty="0"/>
          </a:p>
        </p:txBody>
      </p:sp>
    </p:spTree>
    <p:extLst>
      <p:ext uri="{BB962C8B-B14F-4D97-AF65-F5344CB8AC3E}">
        <p14:creationId xmlns:p14="http://schemas.microsoft.com/office/powerpoint/2010/main" val="157728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a</a:t>
            </a:r>
            <a:r>
              <a:rPr lang="en-US" dirty="0" smtClean="0">
                <a:latin typeface="Comic Sans MS" panose="030F0702030302020204" pitchFamily="66" charset="0"/>
              </a:rPr>
              <a:t>nd finally… </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US" dirty="0" smtClean="0">
                <a:latin typeface="Comic Sans MS" panose="030F0702030302020204" pitchFamily="66" charset="0"/>
              </a:rPr>
              <a:t>If you have any further questions you can catch me at the end of the school day or you can email me on </a:t>
            </a:r>
          </a:p>
          <a:p>
            <a:pPr marL="0" indent="0">
              <a:buNone/>
            </a:pPr>
            <a:r>
              <a:rPr lang="en-US" dirty="0" smtClean="0">
                <a:latin typeface="Comic Sans MS" panose="030F0702030302020204" pitchFamily="66" charset="0"/>
                <a:hlinkClick r:id="rId2"/>
              </a:rPr>
              <a:t>meremita@sharnbrookprimary.beds.sch.uk</a:t>
            </a:r>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dirty="0" smtClean="0">
                <a:latin typeface="Comic Sans MS" panose="030F0702030302020204" pitchFamily="66" charset="0"/>
              </a:rPr>
              <a:t>Please remember our priority is to be with your children.</a:t>
            </a:r>
          </a:p>
          <a:p>
            <a:pPr marL="0" indent="0">
              <a:buNone/>
            </a:pPr>
            <a:r>
              <a:rPr lang="en-US" dirty="0" smtClean="0">
                <a:latin typeface="Comic Sans MS" panose="030F0702030302020204" pitchFamily="66" charset="0"/>
              </a:rPr>
              <a:t>My release time is on a Friday so I will endeavor to reply </a:t>
            </a:r>
            <a:r>
              <a:rPr lang="en-US" smtClean="0">
                <a:latin typeface="Comic Sans MS" panose="030F0702030302020204" pitchFamily="66" charset="0"/>
              </a:rPr>
              <a:t>to emails on </a:t>
            </a:r>
            <a:r>
              <a:rPr lang="en-US" dirty="0" smtClean="0">
                <a:latin typeface="Comic Sans MS" panose="030F0702030302020204" pitchFamily="66" charset="0"/>
              </a:rPr>
              <a:t>a Friday.</a:t>
            </a:r>
            <a:endParaRPr lang="en-GB" dirty="0">
              <a:latin typeface="Comic Sans MS" panose="030F0702030302020204" pitchFamily="66" charset="0"/>
            </a:endParaRPr>
          </a:p>
        </p:txBody>
      </p:sp>
    </p:spTree>
    <p:extLst>
      <p:ext uri="{BB962C8B-B14F-4D97-AF65-F5344CB8AC3E}">
        <p14:creationId xmlns:p14="http://schemas.microsoft.com/office/powerpoint/2010/main" val="3464308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Thank you for listening.</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298254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What the children need in school</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10000"/>
          </a:bodyPr>
          <a:lstStyle/>
          <a:p>
            <a:pPr marL="0" indent="0">
              <a:lnSpc>
                <a:spcPct val="150000"/>
              </a:lnSpc>
              <a:buFontTx/>
              <a:buNone/>
            </a:pPr>
            <a:r>
              <a:rPr lang="en-US" altLang="en-US" dirty="0">
                <a:latin typeface="Comic Sans MS" panose="030F0702030302020204" pitchFamily="66" charset="0"/>
              </a:rPr>
              <a:t>Monday </a:t>
            </a:r>
            <a:r>
              <a:rPr lang="en-US" altLang="en-US" dirty="0" smtClean="0">
                <a:latin typeface="Comic Sans MS" panose="030F0702030302020204" pitchFamily="66" charset="0"/>
              </a:rPr>
              <a:t>– Reading book, reading record, water bottle, library book</a:t>
            </a:r>
            <a:endParaRPr lang="en-US" altLang="en-US" dirty="0">
              <a:latin typeface="Comic Sans MS" panose="030F0702030302020204" pitchFamily="66" charset="0"/>
            </a:endParaRPr>
          </a:p>
          <a:p>
            <a:pPr marL="0" indent="0">
              <a:lnSpc>
                <a:spcPct val="150000"/>
              </a:lnSpc>
              <a:buNone/>
            </a:pPr>
            <a:r>
              <a:rPr lang="en-US" altLang="en-US" dirty="0">
                <a:latin typeface="Comic Sans MS" panose="030F0702030302020204" pitchFamily="66" charset="0"/>
              </a:rPr>
              <a:t>Tuesday – Reading book, reading record, water bottle</a:t>
            </a:r>
          </a:p>
          <a:p>
            <a:pPr marL="0" indent="0">
              <a:lnSpc>
                <a:spcPct val="150000"/>
              </a:lnSpc>
              <a:buNone/>
            </a:pPr>
            <a:r>
              <a:rPr lang="en-US" altLang="en-US" dirty="0" smtClean="0">
                <a:latin typeface="Comic Sans MS" panose="030F0702030302020204" pitchFamily="66" charset="0"/>
              </a:rPr>
              <a:t>Wednesday </a:t>
            </a:r>
            <a:r>
              <a:rPr lang="en-US" altLang="en-US" dirty="0">
                <a:latin typeface="Comic Sans MS" panose="030F0702030302020204" pitchFamily="66" charset="0"/>
              </a:rPr>
              <a:t>– Come in PE </a:t>
            </a:r>
            <a:r>
              <a:rPr lang="en-US" altLang="en-US" dirty="0" smtClean="0">
                <a:latin typeface="Comic Sans MS" panose="030F0702030302020204" pitchFamily="66" charset="0"/>
              </a:rPr>
              <a:t>kit, </a:t>
            </a:r>
            <a:r>
              <a:rPr lang="en-US" altLang="en-US" dirty="0">
                <a:latin typeface="Comic Sans MS" panose="030F0702030302020204" pitchFamily="66" charset="0"/>
              </a:rPr>
              <a:t>reading </a:t>
            </a:r>
            <a:r>
              <a:rPr lang="en-US" altLang="en-US" dirty="0" smtClean="0">
                <a:latin typeface="Comic Sans MS" panose="030F0702030302020204" pitchFamily="66" charset="0"/>
              </a:rPr>
              <a:t>book, </a:t>
            </a:r>
            <a:r>
              <a:rPr lang="en-US" altLang="en-US" dirty="0">
                <a:latin typeface="Comic Sans MS" panose="030F0702030302020204" pitchFamily="66" charset="0"/>
              </a:rPr>
              <a:t>reading record, water </a:t>
            </a:r>
            <a:r>
              <a:rPr lang="en-US" altLang="en-US" dirty="0" smtClean="0">
                <a:latin typeface="Comic Sans MS" panose="030F0702030302020204" pitchFamily="66" charset="0"/>
              </a:rPr>
              <a:t>bottle</a:t>
            </a:r>
            <a:endParaRPr lang="en-US" altLang="en-US" dirty="0">
              <a:latin typeface="Comic Sans MS" panose="030F0702030302020204" pitchFamily="66" charset="0"/>
            </a:endParaRPr>
          </a:p>
          <a:p>
            <a:pPr marL="0" indent="0">
              <a:lnSpc>
                <a:spcPct val="150000"/>
              </a:lnSpc>
              <a:buNone/>
            </a:pPr>
            <a:r>
              <a:rPr lang="en-US" altLang="en-US" dirty="0">
                <a:latin typeface="Comic Sans MS" panose="030F0702030302020204" pitchFamily="66" charset="0"/>
              </a:rPr>
              <a:t>Thursday – Reading book, reading record, water </a:t>
            </a:r>
            <a:r>
              <a:rPr lang="en-US" altLang="en-US" dirty="0" smtClean="0">
                <a:latin typeface="Comic Sans MS" panose="030F0702030302020204" pitchFamily="66" charset="0"/>
              </a:rPr>
              <a:t>bottle, </a:t>
            </a:r>
            <a:endParaRPr lang="en-US" altLang="en-US" dirty="0">
              <a:latin typeface="Comic Sans MS" panose="030F0702030302020204" pitchFamily="66" charset="0"/>
            </a:endParaRPr>
          </a:p>
          <a:p>
            <a:pPr marL="0" indent="0">
              <a:lnSpc>
                <a:spcPct val="150000"/>
              </a:lnSpc>
              <a:buNone/>
            </a:pPr>
            <a:r>
              <a:rPr lang="en-US" altLang="en-US" dirty="0">
                <a:latin typeface="Comic Sans MS" panose="030F0702030302020204" pitchFamily="66" charset="0"/>
              </a:rPr>
              <a:t>Friday – Come in PE </a:t>
            </a:r>
            <a:r>
              <a:rPr lang="en-US" altLang="en-US" dirty="0" smtClean="0">
                <a:latin typeface="Comic Sans MS" panose="030F0702030302020204" pitchFamily="66" charset="0"/>
              </a:rPr>
              <a:t>kit, </a:t>
            </a:r>
            <a:r>
              <a:rPr lang="en-US" altLang="en-US" dirty="0">
                <a:latin typeface="Comic Sans MS" panose="030F0702030302020204" pitchFamily="66" charset="0"/>
              </a:rPr>
              <a:t>reading </a:t>
            </a:r>
            <a:r>
              <a:rPr lang="en-US" altLang="en-US" dirty="0" smtClean="0">
                <a:latin typeface="Comic Sans MS" panose="030F0702030302020204" pitchFamily="66" charset="0"/>
              </a:rPr>
              <a:t>book, </a:t>
            </a:r>
            <a:r>
              <a:rPr lang="en-US" altLang="en-US" dirty="0">
                <a:latin typeface="Comic Sans MS" panose="030F0702030302020204" pitchFamily="66" charset="0"/>
              </a:rPr>
              <a:t>reading record, water </a:t>
            </a:r>
            <a:r>
              <a:rPr lang="en-US" altLang="en-US" dirty="0" smtClean="0">
                <a:latin typeface="Comic Sans MS" panose="030F0702030302020204" pitchFamily="66" charset="0"/>
              </a:rPr>
              <a:t>bottle, </a:t>
            </a:r>
            <a:r>
              <a:rPr lang="en-US" altLang="en-US" dirty="0" smtClean="0">
                <a:latin typeface="Comic Sans MS" panose="030F0702030302020204" pitchFamily="66" charset="0"/>
              </a:rPr>
              <a:t>homework book</a:t>
            </a:r>
            <a:endParaRPr lang="en-US" altLang="en-US" dirty="0">
              <a:latin typeface="Comic Sans MS" panose="030F0702030302020204" pitchFamily="66" charset="0"/>
            </a:endParaRPr>
          </a:p>
          <a:p>
            <a:pPr marL="0" indent="0">
              <a:lnSpc>
                <a:spcPct val="150000"/>
              </a:lnSpc>
              <a:buFontTx/>
              <a:buNone/>
            </a:pPr>
            <a:endParaRPr lang="en-GB" altLang="en-US" dirty="0">
              <a:latin typeface="Comic Sans MS" panose="030F0702030302020204" pitchFamily="66" charset="0"/>
            </a:endParaRPr>
          </a:p>
          <a:p>
            <a:endParaRPr lang="en-GB" dirty="0"/>
          </a:p>
        </p:txBody>
      </p:sp>
      <p:pic>
        <p:nvPicPr>
          <p:cNvPr id="4" name="Picture 3" descr="File:Metal Water Bottles.jpe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3839" y="70876"/>
            <a:ext cx="2084252" cy="1563189"/>
          </a:xfrm>
          <a:prstGeom prst="rect">
            <a:avLst/>
          </a:prstGeom>
        </p:spPr>
      </p:pic>
    </p:spTree>
    <p:extLst>
      <p:ext uri="{BB962C8B-B14F-4D97-AF65-F5344CB8AC3E}">
        <p14:creationId xmlns:p14="http://schemas.microsoft.com/office/powerpoint/2010/main" val="345823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Website</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pPr marL="0" indent="0">
              <a:lnSpc>
                <a:spcPct val="150000"/>
              </a:lnSpc>
              <a:buNone/>
            </a:pPr>
            <a:r>
              <a:rPr lang="en-US" altLang="en-US" sz="1800" dirty="0" smtClean="0">
                <a:latin typeface="Comic Sans MS" panose="030F0702030302020204" pitchFamily="66" charset="0"/>
              </a:rPr>
              <a:t>Information about what is going on in class can be found on the Puffins’ class page on the website.</a:t>
            </a:r>
          </a:p>
          <a:p>
            <a:pPr marL="0" indent="0">
              <a:lnSpc>
                <a:spcPct val="150000"/>
              </a:lnSpc>
              <a:buNone/>
            </a:pPr>
            <a:r>
              <a:rPr lang="en-US" altLang="en-US" sz="1800" dirty="0" smtClean="0">
                <a:latin typeface="Comic Sans MS" panose="030F0702030302020204" pitchFamily="66" charset="0"/>
              </a:rPr>
              <a:t>Here you can find  the weekly timetable, homework and information about the curriculum each term.  Additionally, there is some useful information about Little Wandle, our phonics scheme, maths resources and knowledge organisers.  </a:t>
            </a:r>
            <a:endParaRPr lang="en-US" altLang="en-US" sz="1800" dirty="0">
              <a:latin typeface="Comic Sans MS" panose="030F0702030302020204" pitchFamily="66" charset="0"/>
            </a:endParaRPr>
          </a:p>
          <a:p>
            <a:pPr marL="0" indent="0">
              <a:lnSpc>
                <a:spcPct val="150000"/>
              </a:lnSpc>
              <a:buNone/>
            </a:pPr>
            <a:r>
              <a:rPr lang="en-US" altLang="en-US" sz="1800" dirty="0" smtClean="0">
                <a:latin typeface="Comic Sans MS" panose="030F0702030302020204" pitchFamily="66" charset="0"/>
              </a:rPr>
              <a:t>Please take a look and check out the tabs at the bottom too</a:t>
            </a:r>
            <a:r>
              <a:rPr lang="en-US" altLang="en-US" sz="1800" dirty="0" smtClean="0">
                <a:latin typeface="Comic Sans MS" panose="030F0702030302020204" pitchFamily="66" charset="0"/>
              </a:rPr>
              <a:t>.</a:t>
            </a:r>
          </a:p>
          <a:p>
            <a:pPr marL="0" indent="0">
              <a:lnSpc>
                <a:spcPct val="150000"/>
              </a:lnSpc>
              <a:buNone/>
            </a:pPr>
            <a:r>
              <a:rPr lang="en-US" altLang="en-US" sz="1800">
                <a:latin typeface="Comic Sans MS" panose="030F0702030302020204" pitchFamily="66" charset="0"/>
                <a:hlinkClick r:id="rId2"/>
              </a:rPr>
              <a:t>https://</a:t>
            </a:r>
            <a:r>
              <a:rPr lang="en-US" altLang="en-US" sz="1800">
                <a:latin typeface="Comic Sans MS" panose="030F0702030302020204" pitchFamily="66" charset="0"/>
                <a:hlinkClick r:id="rId2"/>
              </a:rPr>
              <a:t>www.sharnbrookprimary.beds.sch.uk</a:t>
            </a:r>
            <a:r>
              <a:rPr lang="en-US" altLang="en-US" sz="1800" smtClean="0">
                <a:latin typeface="Comic Sans MS" panose="030F0702030302020204" pitchFamily="66" charset="0"/>
                <a:hlinkClick r:id="rId2"/>
              </a:rPr>
              <a:t>/</a:t>
            </a:r>
            <a:endParaRPr lang="en-US" altLang="en-US" sz="1800" smtClean="0">
              <a:latin typeface="Comic Sans MS" panose="030F0702030302020204" pitchFamily="66" charset="0"/>
            </a:endParaRPr>
          </a:p>
          <a:p>
            <a:pPr marL="0" indent="0">
              <a:lnSpc>
                <a:spcPct val="150000"/>
              </a:lnSpc>
              <a:buNone/>
            </a:pPr>
            <a:endParaRPr lang="en-US" altLang="en-US" sz="1800" dirty="0">
              <a:latin typeface="Comic Sans MS" panose="030F0702030302020204" pitchFamily="66" charset="0"/>
            </a:endParaRPr>
          </a:p>
        </p:txBody>
      </p:sp>
      <p:pic>
        <p:nvPicPr>
          <p:cNvPr id="4" name="Picture 3" descr="Teaching Students with Learning Difficulties: Using the 100 square t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8766" y="0"/>
            <a:ext cx="2473234" cy="2210453"/>
          </a:xfrm>
          <a:prstGeom prst="rect">
            <a:avLst/>
          </a:prstGeom>
        </p:spPr>
      </p:pic>
    </p:spTree>
    <p:extLst>
      <p:ext uri="{BB962C8B-B14F-4D97-AF65-F5344CB8AC3E}">
        <p14:creationId xmlns:p14="http://schemas.microsoft.com/office/powerpoint/2010/main" val="1245604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00456"/>
          </a:xfrm>
        </p:spPr>
        <p:txBody>
          <a:bodyPr>
            <a:normAutofit/>
          </a:bodyPr>
          <a:lstStyle/>
          <a:p>
            <a:r>
              <a:rPr lang="en-US" sz="3600" dirty="0" smtClean="0">
                <a:latin typeface="Comic Sans MS" panose="030F0702030302020204" pitchFamily="66" charset="0"/>
              </a:rPr>
              <a:t>Reading</a:t>
            </a:r>
            <a:endParaRPr lang="en-GB" sz="3600" dirty="0">
              <a:latin typeface="Comic Sans MS" panose="030F0702030302020204" pitchFamily="66" charset="0"/>
            </a:endParaRPr>
          </a:p>
        </p:txBody>
      </p:sp>
      <p:sp>
        <p:nvSpPr>
          <p:cNvPr id="3" name="Content Placeholder 2"/>
          <p:cNvSpPr>
            <a:spLocks noGrp="1"/>
          </p:cNvSpPr>
          <p:nvPr>
            <p:ph idx="1"/>
          </p:nvPr>
        </p:nvSpPr>
        <p:spPr>
          <a:xfrm>
            <a:off x="1179750" y="1753074"/>
            <a:ext cx="9601196" cy="3318936"/>
          </a:xfrm>
        </p:spPr>
        <p:txBody>
          <a:bodyPr>
            <a:noAutofit/>
          </a:bodyPr>
          <a:lstStyle/>
          <a:p>
            <a:pPr marL="0" indent="0">
              <a:buNone/>
            </a:pPr>
            <a:r>
              <a:rPr lang="en-GB" sz="2800" b="1" dirty="0">
                <a:latin typeface="Comic Sans MS" panose="030F0702030302020204" pitchFamily="66" charset="0"/>
              </a:rPr>
              <a:t>Year 1 Reading </a:t>
            </a:r>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We believe that all our children can become fluent readers and writers. This is why we teach reading through </a:t>
            </a:r>
            <a:r>
              <a:rPr lang="en-GB" sz="2800" i="1" dirty="0">
                <a:latin typeface="Comic Sans MS" panose="030F0702030302020204" pitchFamily="66" charset="0"/>
              </a:rPr>
              <a:t>Little Wandle Letters and Sounds Revised,</a:t>
            </a:r>
            <a:r>
              <a:rPr lang="en-GB" sz="2800" dirty="0">
                <a:latin typeface="Comic Sans MS" panose="030F0702030302020204" pitchFamily="66" charset="0"/>
              </a:rPr>
              <a:t> which is a systematic and synthetic phonics programme</a:t>
            </a:r>
            <a:r>
              <a:rPr lang="en-GB" sz="2800" dirty="0" smtClean="0">
                <a:latin typeface="Comic Sans MS" panose="030F0702030302020204" pitchFamily="66" charset="0"/>
              </a:rPr>
              <a:t>.</a:t>
            </a:r>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We value reading as a crucial life skill. We want our children to read confidently for meaning and regularly enjoy reading for pleasure.</a:t>
            </a:r>
          </a:p>
          <a:p>
            <a:pPr marL="0" indent="0">
              <a:buNone/>
            </a:pPr>
            <a:r>
              <a:rPr lang="en-GB" sz="2800" b="1" dirty="0">
                <a:latin typeface="Comic Sans MS" panose="030F0702030302020204" pitchFamily="66" charset="0"/>
              </a:rPr>
              <a:t> </a:t>
            </a:r>
            <a:endParaRPr lang="en-GB" sz="2800" dirty="0">
              <a:latin typeface="Comic Sans MS" panose="030F0702030302020204" pitchFamily="66" charset="0"/>
            </a:endParaRPr>
          </a:p>
          <a:p>
            <a:pPr marL="0" indent="0">
              <a:buNone/>
            </a:pPr>
            <a:r>
              <a:rPr lang="en-GB" sz="2800" dirty="0"/>
              <a:t> </a:t>
            </a:r>
          </a:p>
          <a:p>
            <a:pPr marL="0" indent="0">
              <a:buNone/>
            </a:pPr>
            <a:r>
              <a:rPr lang="en-GB" sz="2800" b="1" dirty="0"/>
              <a:t> </a:t>
            </a:r>
            <a:endParaRPr lang="en-GB" sz="2800" dirty="0"/>
          </a:p>
          <a:p>
            <a:r>
              <a:rPr lang="en-GB" sz="2800" b="1" dirty="0"/>
              <a:t>Reading for Pleasure</a:t>
            </a:r>
            <a:endParaRPr lang="en-GB" sz="2800" dirty="0"/>
          </a:p>
          <a:p>
            <a:r>
              <a:rPr lang="en-GB" sz="2800" i="1" dirty="0"/>
              <a:t>‘Reading for pleasure is the single most important indicator of a child’s success’</a:t>
            </a:r>
            <a:r>
              <a:rPr lang="en-GB" sz="2800" dirty="0"/>
              <a:t> (OECD 2002).</a:t>
            </a:r>
          </a:p>
          <a:p>
            <a:r>
              <a:rPr lang="en-GB" sz="2800" b="1" dirty="0"/>
              <a:t> </a:t>
            </a:r>
            <a:endParaRPr lang="en-GB" sz="2800" dirty="0"/>
          </a:p>
          <a:p>
            <a:r>
              <a:rPr lang="en-GB" sz="2800" dirty="0"/>
              <a:t>Reading for pleasure books will go home for parents to share and read to children. Please read more about research behind the importance and impact of sharing quality children’s books with parents in the </a:t>
            </a:r>
            <a:r>
              <a:rPr lang="en-GB" sz="2800" u="sng" dirty="0">
                <a:hlinkClick r:id="rId2"/>
              </a:rPr>
              <a:t>Everybody read!</a:t>
            </a:r>
            <a:r>
              <a:rPr lang="en-GB" sz="2800" dirty="0"/>
              <a:t> resources.</a:t>
            </a:r>
          </a:p>
          <a:p>
            <a:r>
              <a:rPr lang="en-GB" sz="2800" b="1" dirty="0"/>
              <a:t> </a:t>
            </a:r>
            <a:endParaRPr lang="en-GB" sz="2800" dirty="0"/>
          </a:p>
          <a:p>
            <a:r>
              <a:rPr lang="en-GB" sz="2800" dirty="0"/>
              <a:t>In Puffins, children will choose and bring home a decodable book matched to their phonic knowledge every Monday. Please enjoy reading this with your child and ensure this is returned every</a:t>
            </a:r>
            <a:r>
              <a:rPr lang="en-GB" sz="2800" b="1" dirty="0"/>
              <a:t> Monday. </a:t>
            </a:r>
            <a:endParaRPr lang="en-GB" sz="2800" dirty="0"/>
          </a:p>
          <a:p>
            <a:r>
              <a:rPr lang="en-GB" sz="2800" b="1" dirty="0"/>
              <a:t> </a:t>
            </a:r>
            <a:endParaRPr lang="en-GB" sz="2800" dirty="0"/>
          </a:p>
          <a:p>
            <a:r>
              <a:rPr lang="en-GB" sz="2800" dirty="0"/>
              <a:t>On Thursdays, children choose a library book from our school library. Please return this every</a:t>
            </a:r>
            <a:r>
              <a:rPr lang="en-GB" sz="2800" b="1" dirty="0"/>
              <a:t> Thursday.</a:t>
            </a:r>
            <a:endParaRPr lang="en-GB" sz="2800" dirty="0"/>
          </a:p>
          <a:p>
            <a:r>
              <a:rPr lang="en-GB" sz="2800" b="1" dirty="0"/>
              <a:t> </a:t>
            </a:r>
            <a:endParaRPr lang="en-GB" sz="2800" dirty="0"/>
          </a:p>
          <a:p>
            <a:r>
              <a:rPr lang="en-GB" sz="2800" dirty="0"/>
              <a:t>Please also visit the </a:t>
            </a:r>
            <a:r>
              <a:rPr lang="en-GB" sz="2800" i="1" u="sng" dirty="0">
                <a:hlinkClick r:id="rId3"/>
              </a:rPr>
              <a:t>Little Wandle Letters and Sounds Revised</a:t>
            </a:r>
            <a:r>
              <a:rPr lang="en-GB" sz="2800" u="sng" dirty="0">
                <a:hlinkClick r:id="rId3"/>
              </a:rPr>
              <a:t> parents’ resources</a:t>
            </a:r>
            <a:r>
              <a:rPr lang="en-GB" sz="2800" dirty="0"/>
              <a:t> to find information about phonics, the benefits of sharing books, how children learn to blend and other aspects of our provision, both online and through workshops.</a:t>
            </a:r>
          </a:p>
        </p:txBody>
      </p:sp>
      <p:pic>
        <p:nvPicPr>
          <p:cNvPr id="4" name="Picture 3" descr="Kids Reading Books Images | Free Vectors, PNGs, Mockups &amp; Background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2906" y="5236403"/>
            <a:ext cx="2389094" cy="1621597"/>
          </a:xfrm>
          <a:prstGeom prst="rect">
            <a:avLst/>
          </a:prstGeom>
        </p:spPr>
      </p:pic>
    </p:spTree>
    <p:extLst>
      <p:ext uri="{BB962C8B-B14F-4D97-AF65-F5344CB8AC3E}">
        <p14:creationId xmlns:p14="http://schemas.microsoft.com/office/powerpoint/2010/main" val="3535522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693" y="739588"/>
            <a:ext cx="10878671" cy="5539978"/>
          </a:xfrm>
          <a:prstGeom prst="rect">
            <a:avLst/>
          </a:prstGeom>
        </p:spPr>
        <p:txBody>
          <a:bodyPr wrap="square">
            <a:spAutoFit/>
          </a:bodyPr>
          <a:lstStyle/>
          <a:p>
            <a:r>
              <a:rPr lang="en-GB" sz="2400" b="1" u="sng" dirty="0">
                <a:latin typeface="Comic Sans MS" panose="030F0702030302020204" pitchFamily="66" charset="0"/>
              </a:rPr>
              <a:t>Home Reading</a:t>
            </a:r>
            <a:endParaRPr lang="en-GB" sz="2400" dirty="0">
              <a:latin typeface="Comic Sans MS" panose="030F0702030302020204" pitchFamily="66" charset="0"/>
            </a:endParaRPr>
          </a:p>
          <a:p>
            <a:r>
              <a:rPr lang="en-GB" sz="2400" b="1" dirty="0">
                <a:latin typeface="Comic Sans MS" panose="030F0702030302020204" pitchFamily="66" charset="0"/>
              </a:rPr>
              <a:t> </a:t>
            </a:r>
            <a:endParaRPr lang="en-GB" sz="2400" dirty="0">
              <a:latin typeface="Comic Sans MS" panose="030F0702030302020204" pitchFamily="66" charset="0"/>
            </a:endParaRPr>
          </a:p>
          <a:p>
            <a:r>
              <a:rPr lang="en-GB" sz="2400" b="1" dirty="0">
                <a:latin typeface="Comic Sans MS" panose="030F0702030302020204" pitchFamily="66" charset="0"/>
              </a:rPr>
              <a:t>Reading Practice</a:t>
            </a:r>
            <a:endParaRPr lang="en-GB" sz="2400" dirty="0">
              <a:latin typeface="Comic Sans MS" panose="030F0702030302020204" pitchFamily="66" charset="0"/>
            </a:endParaRPr>
          </a:p>
          <a:p>
            <a:r>
              <a:rPr lang="en-GB" sz="2400" dirty="0">
                <a:latin typeface="Comic Sans MS" panose="030F0702030302020204" pitchFamily="66" charset="0"/>
              </a:rPr>
              <a:t>The decodable reading practice book will be taken home every Friday to ensure success can be shared with the family. Please encourage your child to share their reading and celebrate their success! </a:t>
            </a:r>
            <a:r>
              <a:rPr lang="en-GB" sz="2400" b="1" dirty="0">
                <a:latin typeface="Comic Sans MS" panose="030F0702030302020204" pitchFamily="66" charset="0"/>
              </a:rPr>
              <a:t>Please ensure that this book is returned on</a:t>
            </a:r>
            <a:r>
              <a:rPr lang="en-GB" sz="2400" dirty="0">
                <a:latin typeface="Comic Sans MS" panose="030F0702030302020204" pitchFamily="66" charset="0"/>
              </a:rPr>
              <a:t> </a:t>
            </a:r>
            <a:r>
              <a:rPr lang="en-GB" sz="2400" b="1" dirty="0">
                <a:latin typeface="Comic Sans MS" panose="030F0702030302020204" pitchFamily="66" charset="0"/>
              </a:rPr>
              <a:t>Monday as we will need a full set for the next group. </a:t>
            </a:r>
            <a:endParaRPr lang="en-GB" sz="2400" b="1" dirty="0" smtClean="0">
              <a:latin typeface="Comic Sans MS" panose="030F0702030302020204" pitchFamily="66" charset="0"/>
            </a:endParaRPr>
          </a:p>
          <a:p>
            <a:r>
              <a:rPr lang="en-GB" sz="2400" dirty="0">
                <a:latin typeface="Comic Sans MS" panose="030F0702030302020204" pitchFamily="66" charset="0"/>
              </a:rPr>
              <a:t>We will have taught your child to read this book through reading practice sessions three times in the preceding week. These sessions are taught by a fully trained adult to small groups of approximately six children. The books are matched to the children’s secure phonic knowledge. Each reading practice session has a clear focus, so that the demands of the session do not overload the children’s working memory. </a:t>
            </a:r>
            <a:endParaRPr lang="en-GB" sz="2400" dirty="0" smtClean="0">
              <a:latin typeface="Comic Sans MS" panose="030F0702030302020204" pitchFamily="66" charset="0"/>
            </a:endParaRPr>
          </a:p>
          <a:p>
            <a:endParaRPr lang="en-GB" dirty="0"/>
          </a:p>
        </p:txBody>
      </p:sp>
    </p:spTree>
    <p:extLst>
      <p:ext uri="{BB962C8B-B14F-4D97-AF65-F5344CB8AC3E}">
        <p14:creationId xmlns:p14="http://schemas.microsoft.com/office/powerpoint/2010/main" val="2232451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011" y="618565"/>
            <a:ext cx="10892117" cy="2308324"/>
          </a:xfrm>
          <a:prstGeom prst="rect">
            <a:avLst/>
          </a:prstGeom>
        </p:spPr>
        <p:txBody>
          <a:bodyPr wrap="square">
            <a:spAutoFit/>
          </a:bodyPr>
          <a:lstStyle/>
          <a:p>
            <a:r>
              <a:rPr lang="en-GB" sz="2400" dirty="0">
                <a:latin typeface="Comic Sans MS" panose="030F0702030302020204" pitchFamily="66" charset="0"/>
              </a:rPr>
              <a:t>The reading practice sessions have been designed to focus on three key reading skills:</a:t>
            </a:r>
          </a:p>
          <a:p>
            <a:pPr marL="914400" lvl="1" indent="-457200">
              <a:buFont typeface="Arial" panose="020B0604020202020204" pitchFamily="34" charset="0"/>
              <a:buChar char="•"/>
            </a:pPr>
            <a:r>
              <a:rPr lang="en-GB" sz="2400" dirty="0">
                <a:latin typeface="Comic Sans MS" panose="030F0702030302020204" pitchFamily="66" charset="0"/>
              </a:rPr>
              <a:t>decoding</a:t>
            </a:r>
          </a:p>
          <a:p>
            <a:pPr marL="914400" lvl="1" indent="-457200">
              <a:buFont typeface="Arial" panose="020B0604020202020204" pitchFamily="34" charset="0"/>
              <a:buChar char="•"/>
            </a:pPr>
            <a:r>
              <a:rPr lang="en-GB" sz="2400" dirty="0">
                <a:latin typeface="Comic Sans MS" panose="030F0702030302020204" pitchFamily="66" charset="0"/>
              </a:rPr>
              <a:t>prosody: teaching children to read with understanding and expression</a:t>
            </a:r>
          </a:p>
          <a:p>
            <a:pPr marL="914400" lvl="1" indent="-457200">
              <a:buFont typeface="Arial" panose="020B0604020202020204" pitchFamily="34" charset="0"/>
              <a:buChar char="•"/>
            </a:pPr>
            <a:r>
              <a:rPr lang="en-GB" sz="2400" dirty="0">
                <a:latin typeface="Comic Sans MS" panose="030F0702030302020204" pitchFamily="66" charset="0"/>
              </a:rPr>
              <a:t>comprehension: teaching children to understand the text. </a:t>
            </a:r>
          </a:p>
        </p:txBody>
      </p:sp>
    </p:spTree>
    <p:extLst>
      <p:ext uri="{BB962C8B-B14F-4D97-AF65-F5344CB8AC3E}">
        <p14:creationId xmlns:p14="http://schemas.microsoft.com/office/powerpoint/2010/main" val="1040941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929" y="779599"/>
            <a:ext cx="10892118" cy="5016758"/>
          </a:xfrm>
          <a:prstGeom prst="rect">
            <a:avLst/>
          </a:prstGeom>
        </p:spPr>
        <p:txBody>
          <a:bodyPr wrap="square">
            <a:spAutoFit/>
          </a:bodyPr>
          <a:lstStyle/>
          <a:p>
            <a:pPr>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Reading for Pleasure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i="1" dirty="0">
                <a:latin typeface="Calibri" panose="020F0502020204030204" pitchFamily="34" charset="0"/>
                <a:ea typeface="Calibri" panose="020F0502020204030204" pitchFamily="34" charset="0"/>
                <a:cs typeface="Times New Roman" panose="02020603050405020304" pitchFamily="18" charset="0"/>
              </a:rPr>
              <a:t>‘Reading for pleasure is the single most important indicator of a child’s success’</a:t>
            </a:r>
            <a:r>
              <a:rPr lang="en-GB" sz="2000" dirty="0">
                <a:latin typeface="Calibri" panose="020F0502020204030204" pitchFamily="34" charset="0"/>
                <a:ea typeface="Calibri" panose="020F0502020204030204" pitchFamily="34" charset="0"/>
                <a:cs typeface="Times New Roman" panose="02020603050405020304" pitchFamily="18" charset="0"/>
              </a:rPr>
              <a:t> (OECD 2002).</a:t>
            </a:r>
          </a:p>
          <a:p>
            <a:pPr>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Reading for pleasure books will go home for parents to share and read to children. Please read more about research behind the importance and impact of sharing quality children’s books with parents in the </a:t>
            </a:r>
            <a:r>
              <a:rPr lang="en-GB"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Everybody read!</a:t>
            </a:r>
            <a:r>
              <a:rPr lang="en-GB" sz="2000" dirty="0">
                <a:latin typeface="Calibri" panose="020F0502020204030204" pitchFamily="34" charset="0"/>
                <a:ea typeface="Calibri" panose="020F0502020204030204" pitchFamily="34" charset="0"/>
                <a:cs typeface="Times New Roman" panose="02020603050405020304" pitchFamily="18" charset="0"/>
              </a:rPr>
              <a:t> resources.</a:t>
            </a:r>
          </a:p>
          <a:p>
            <a:pPr>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In Puffins, children will choose and bring home a decodable book matched to their phonic knowledge every Monday. Please enjoy reading this with your child and ensure this is returned every</a:t>
            </a:r>
            <a:r>
              <a:rPr lang="en-GB" sz="2000" b="1" dirty="0">
                <a:latin typeface="Calibri" panose="020F0502020204030204" pitchFamily="34" charset="0"/>
                <a:ea typeface="Calibri" panose="020F0502020204030204" pitchFamily="34" charset="0"/>
                <a:cs typeface="Times New Roman" panose="02020603050405020304" pitchFamily="18" charset="0"/>
              </a:rPr>
              <a:t> Monday.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On </a:t>
            </a:r>
            <a:r>
              <a:rPr lang="en-GB" sz="2000" dirty="0" smtClean="0">
                <a:latin typeface="Calibri" panose="020F0502020204030204" pitchFamily="34" charset="0"/>
                <a:ea typeface="Calibri" panose="020F0502020204030204" pitchFamily="34" charset="0"/>
                <a:cs typeface="Times New Roman" panose="02020603050405020304" pitchFamily="18" charset="0"/>
              </a:rPr>
              <a:t>Mondays, </a:t>
            </a:r>
            <a:r>
              <a:rPr lang="en-GB" sz="2000" dirty="0">
                <a:latin typeface="Calibri" panose="020F0502020204030204" pitchFamily="34" charset="0"/>
                <a:ea typeface="Calibri" panose="020F0502020204030204" pitchFamily="34" charset="0"/>
                <a:cs typeface="Times New Roman" panose="02020603050405020304" pitchFamily="18" charset="0"/>
              </a:rPr>
              <a:t>children </a:t>
            </a:r>
            <a:r>
              <a:rPr lang="en-GB" sz="2000" dirty="0" smtClean="0">
                <a:latin typeface="Calibri" panose="020F0502020204030204" pitchFamily="34" charset="0"/>
                <a:ea typeface="Calibri" panose="020F0502020204030204" pitchFamily="34" charset="0"/>
                <a:cs typeface="Times New Roman" panose="02020603050405020304" pitchFamily="18" charset="0"/>
              </a:rPr>
              <a:t>also choose </a:t>
            </a:r>
            <a:r>
              <a:rPr lang="en-GB" sz="2000" dirty="0">
                <a:latin typeface="Calibri" panose="020F0502020204030204" pitchFamily="34" charset="0"/>
                <a:ea typeface="Calibri" panose="020F0502020204030204" pitchFamily="34" charset="0"/>
                <a:cs typeface="Times New Roman" panose="02020603050405020304" pitchFamily="18" charset="0"/>
              </a:rPr>
              <a:t>a library book from our school library. Please return this every</a:t>
            </a:r>
            <a:r>
              <a:rPr lang="en-GB" sz="20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smtClean="0">
                <a:latin typeface="Calibri" panose="020F0502020204030204" pitchFamily="34" charset="0"/>
                <a:ea typeface="Calibri" panose="020F0502020204030204" pitchFamily="34" charset="0"/>
                <a:cs typeface="Times New Roman" panose="02020603050405020304" pitchFamily="18" charset="0"/>
              </a:rPr>
              <a:t>Monday.</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Please also visit the </a:t>
            </a:r>
            <a:r>
              <a:rPr lang="en-GB" sz="2000"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Little Wandle Letters and Sounds Revised</a:t>
            </a:r>
            <a:r>
              <a:rPr lang="en-GB"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 parents’ resources</a:t>
            </a:r>
            <a:r>
              <a:rPr lang="en-GB" sz="2000" dirty="0">
                <a:latin typeface="Calibri" panose="020F0502020204030204" pitchFamily="34" charset="0"/>
                <a:ea typeface="Calibri" panose="020F0502020204030204" pitchFamily="34" charset="0"/>
                <a:cs typeface="Times New Roman" panose="02020603050405020304" pitchFamily="18" charset="0"/>
              </a:rPr>
              <a:t> to find information about phonics, the benefits of sharing books, how children learn to blend and other aspects of our provision, both online and through workshops.</a:t>
            </a:r>
          </a:p>
        </p:txBody>
      </p:sp>
    </p:spTree>
    <p:extLst>
      <p:ext uri="{BB962C8B-B14F-4D97-AF65-F5344CB8AC3E}">
        <p14:creationId xmlns:p14="http://schemas.microsoft.com/office/powerpoint/2010/main" val="460459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Spelling</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latin typeface="Comic Sans MS" panose="030F0702030302020204" pitchFamily="66" charset="0"/>
              </a:rPr>
              <a:t>Some </a:t>
            </a:r>
            <a:r>
              <a:rPr lang="en-US" dirty="0" smtClean="0">
                <a:latin typeface="Comic Sans MS" panose="030F0702030302020204" pitchFamily="66" charset="0"/>
              </a:rPr>
              <a:t>spellings linked to the </a:t>
            </a:r>
            <a:r>
              <a:rPr lang="en-US" dirty="0">
                <a:latin typeface="Comic Sans MS" panose="030F0702030302020204" pitchFamily="66" charset="0"/>
              </a:rPr>
              <a:t>sounds we are focusing on each week, </a:t>
            </a:r>
            <a:r>
              <a:rPr lang="en-US" dirty="0" smtClean="0">
                <a:latin typeface="Comic Sans MS" panose="030F0702030302020204" pitchFamily="66" charset="0"/>
              </a:rPr>
              <a:t>and additionally some tricky </a:t>
            </a:r>
            <a:r>
              <a:rPr lang="en-US" dirty="0" smtClean="0">
                <a:latin typeface="Comic Sans MS" panose="030F0702030302020204" pitchFamily="66" charset="0"/>
              </a:rPr>
              <a:t>words will be posted on our class page every Friday for your child to practice at home. </a:t>
            </a:r>
            <a:endParaRPr lang="en-US" dirty="0" smtClean="0">
              <a:latin typeface="Comic Sans MS" panose="030F0702030302020204" pitchFamily="66" charset="0"/>
            </a:endParaRPr>
          </a:p>
        </p:txBody>
      </p:sp>
    </p:spTree>
    <p:extLst>
      <p:ext uri="{BB962C8B-B14F-4D97-AF65-F5344CB8AC3E}">
        <p14:creationId xmlns:p14="http://schemas.microsoft.com/office/powerpoint/2010/main" val="2811632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 Other Homework</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defRPr/>
            </a:pPr>
            <a:r>
              <a:rPr lang="en-GB" altLang="en-US" dirty="0" smtClean="0">
                <a:latin typeface="Comic Sans MS" panose="030F0702030302020204" pitchFamily="66" charset="0"/>
              </a:rPr>
              <a:t>Please </a:t>
            </a:r>
            <a:r>
              <a:rPr lang="en-GB" altLang="en-US" dirty="0">
                <a:latin typeface="Comic Sans MS" panose="030F0702030302020204" pitchFamily="66" charset="0"/>
              </a:rPr>
              <a:t>record work in the homework </a:t>
            </a:r>
            <a:r>
              <a:rPr lang="en-GB" altLang="en-US" dirty="0" smtClean="0">
                <a:latin typeface="Comic Sans MS" panose="030F0702030302020204" pitchFamily="66" charset="0"/>
              </a:rPr>
              <a:t>book provided. Please do not feel you need to print anything out. Children can draw or make homework.  We want them to enjoy it.</a:t>
            </a:r>
            <a:endParaRPr lang="en-GB" altLang="en-US" dirty="0">
              <a:latin typeface="Comic Sans MS" panose="030F0702030302020204" pitchFamily="66" charset="0"/>
            </a:endParaRPr>
          </a:p>
          <a:p>
            <a:pPr marL="0" indent="0">
              <a:buNone/>
              <a:defRPr/>
            </a:pPr>
            <a:r>
              <a:rPr lang="en-GB" altLang="en-US" dirty="0" smtClean="0">
                <a:latin typeface="Comic Sans MS" panose="030F0702030302020204" pitchFamily="66" charset="0"/>
              </a:rPr>
              <a:t>We will check the homework books on Fridays, </a:t>
            </a:r>
            <a:r>
              <a:rPr lang="en-GB" altLang="en-US" dirty="0" smtClean="0">
                <a:latin typeface="Comic Sans MS" panose="030F0702030302020204" pitchFamily="66" charset="0"/>
              </a:rPr>
              <a:t>or </a:t>
            </a:r>
            <a:r>
              <a:rPr lang="en-GB" altLang="en-US" dirty="0" smtClean="0">
                <a:latin typeface="Comic Sans MS" panose="030F0702030302020204" pitchFamily="66" charset="0"/>
              </a:rPr>
              <a:t>email me a </a:t>
            </a:r>
            <a:r>
              <a:rPr lang="en-GB" altLang="en-US" dirty="0">
                <a:latin typeface="Comic Sans MS" panose="030F0702030302020204" pitchFamily="66" charset="0"/>
              </a:rPr>
              <a:t>picture </a:t>
            </a:r>
            <a:r>
              <a:rPr lang="en-GB" altLang="en-US" dirty="0" smtClean="0">
                <a:latin typeface="Comic Sans MS" panose="030F0702030302020204" pitchFamily="66" charset="0"/>
              </a:rPr>
              <a:t>of </a:t>
            </a:r>
            <a:r>
              <a:rPr lang="en-GB" altLang="en-US" dirty="0">
                <a:latin typeface="Comic Sans MS" panose="030F0702030302020204" pitchFamily="66" charset="0"/>
              </a:rPr>
              <a:t>something that they have made . </a:t>
            </a:r>
            <a:endParaRPr lang="en-GB" altLang="en-US" dirty="0"/>
          </a:p>
        </p:txBody>
      </p:sp>
      <p:pic>
        <p:nvPicPr>
          <p:cNvPr id="4" name="Picture 3" descr="I bug hotel per insetti per favorire la biodiversità in città"/>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051" y="4948294"/>
            <a:ext cx="2690949" cy="1909706"/>
          </a:xfrm>
          <a:prstGeom prst="rect">
            <a:avLst/>
          </a:prstGeom>
        </p:spPr>
      </p:pic>
      <p:pic>
        <p:nvPicPr>
          <p:cNvPr id="5" name="Picture 4" descr="Glückliche Stock-Mädchen Clip Art Kostenloses Stock Bild - Public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58"/>
            <a:ext cx="1624149" cy="1624149"/>
          </a:xfrm>
          <a:prstGeom prst="rect">
            <a:avLst/>
          </a:prstGeom>
        </p:spPr>
      </p:pic>
    </p:spTree>
    <p:extLst>
      <p:ext uri="{BB962C8B-B14F-4D97-AF65-F5344CB8AC3E}">
        <p14:creationId xmlns:p14="http://schemas.microsoft.com/office/powerpoint/2010/main" val="6081745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89FACB4BE9A14C9877904D2D77B7A2" ma:contentTypeVersion="22" ma:contentTypeDescription="Create a new document." ma:contentTypeScope="" ma:versionID="0b925a4a03c4ddd3454465a472f81593">
  <xsd:schema xmlns:xsd="http://www.w3.org/2001/XMLSchema" xmlns:xs="http://www.w3.org/2001/XMLSchema" xmlns:p="http://schemas.microsoft.com/office/2006/metadata/properties" xmlns:ns2="ff6dd99b-aacc-453d-9b27-3b782d4aea85" xmlns:ns3="06715bfb-0863-4c2b-9e4e-5e561f87d2c6" targetNamespace="http://schemas.microsoft.com/office/2006/metadata/properties" ma:root="true" ma:fieldsID="15d1af9cb57d748d36c94cde78efa4ae" ns2:_="" ns3:_="">
    <xsd:import namespace="ff6dd99b-aacc-453d-9b27-3b782d4aea85"/>
    <xsd:import namespace="06715bfb-0863-4c2b-9e4e-5e561f87d2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Imag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6dd99b-aacc-453d-9b27-3b782d4aea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151aac2-2cdf-4b37-aada-c625ee7b9a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mage" ma:index="26" nillable="true" ma:displayName="Image" ma:format="Thumbnail" ma:internalName="Image">
      <xsd:simpleType>
        <xsd:restriction base="dms:Unknow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715bfb-0863-4c2b-9e4e-5e561f87d2c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6d22d60-91b0-46ab-b308-c7452afe1d7a}" ma:internalName="TaxCatchAll" ma:showField="CatchAllData" ma:web="06715bfb-0863-4c2b-9e4e-5e561f87d2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6dd99b-aacc-453d-9b27-3b782d4aea85">
      <Terms xmlns="http://schemas.microsoft.com/office/infopath/2007/PartnerControls"/>
    </lcf76f155ced4ddcb4097134ff3c332f>
    <TaxCatchAll xmlns="06715bfb-0863-4c2b-9e4e-5e561f87d2c6" xsi:nil="true"/>
    <Image xmlns="ff6dd99b-aacc-453d-9b27-3b782d4aea85" xsi:nil="true"/>
  </documentManagement>
</p:properties>
</file>

<file path=customXml/itemProps1.xml><?xml version="1.0" encoding="utf-8"?>
<ds:datastoreItem xmlns:ds="http://schemas.openxmlformats.org/officeDocument/2006/customXml" ds:itemID="{ACB2F9E0-831F-45B4-8A87-9A49E17592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6dd99b-aacc-453d-9b27-3b782d4aea85"/>
    <ds:schemaRef ds:uri="06715bfb-0863-4c2b-9e4e-5e561f87d2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9D2E78-5906-4859-B619-1BB1E81CB0CB}">
  <ds:schemaRefs>
    <ds:schemaRef ds:uri="http://schemas.microsoft.com/sharepoint/v3/contenttype/forms"/>
  </ds:schemaRefs>
</ds:datastoreItem>
</file>

<file path=customXml/itemProps3.xml><?xml version="1.0" encoding="utf-8"?>
<ds:datastoreItem xmlns:ds="http://schemas.openxmlformats.org/officeDocument/2006/customXml" ds:itemID="{F024B905-9CD4-4763-B34A-904B219DA725}">
  <ds:schemaRefs>
    <ds:schemaRef ds:uri="http://purl.org/dc/terms/"/>
    <ds:schemaRef ds:uri="http://schemas.microsoft.com/office/infopath/2007/PartnerControls"/>
    <ds:schemaRef ds:uri="ff6dd99b-aacc-453d-9b27-3b782d4aea85"/>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06715bfb-0863-4c2b-9e4e-5e561f87d2c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Organic</Template>
  <TotalTime>214</TotalTime>
  <Words>967</Words>
  <Application>Microsoft Office PowerPoint</Application>
  <PresentationFormat>Widescreen</PresentationFormat>
  <Paragraphs>66</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Comic Sans MS</vt:lpstr>
      <vt:lpstr>Garamond</vt:lpstr>
      <vt:lpstr>Times New Roman</vt:lpstr>
      <vt:lpstr>Organic</vt:lpstr>
      <vt:lpstr>Acrobat Document</vt:lpstr>
      <vt:lpstr>Welcome to Puffins</vt:lpstr>
      <vt:lpstr>What the children need in school</vt:lpstr>
      <vt:lpstr>Website</vt:lpstr>
      <vt:lpstr>Reading</vt:lpstr>
      <vt:lpstr>PowerPoint Presentation</vt:lpstr>
      <vt:lpstr>PowerPoint Presentation</vt:lpstr>
      <vt:lpstr>PowerPoint Presentation</vt:lpstr>
      <vt:lpstr>Spelling</vt:lpstr>
      <vt:lpstr> Other Homework</vt:lpstr>
      <vt:lpstr>PowerPoint Presentation</vt:lpstr>
      <vt:lpstr>Timetable</vt:lpstr>
      <vt:lpstr>PowerPoint Presentation</vt:lpstr>
      <vt:lpstr>Lift off to Language</vt:lpstr>
      <vt:lpstr>and finally… </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Puffins</dc:title>
  <dc:creator>Maria Eremita</dc:creator>
  <cp:lastModifiedBy>Maria Eremita</cp:lastModifiedBy>
  <cp:revision>25</cp:revision>
  <dcterms:created xsi:type="dcterms:W3CDTF">2023-08-22T08:09:05Z</dcterms:created>
  <dcterms:modified xsi:type="dcterms:W3CDTF">2025-09-03T14:08:48Z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0x0101003689FACB4BE9A14C9877904D2D77B7A2</vt:lpwstr>
  </property>
  <property fmtid="{D5CDD505-2E9C-101B-9397-08002B2CF9AE}" pid="3" name="MediaServiceImageTags">
    <vt:lpwstr/>
  </property>
</Properties>
</file>