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27.xml" ContentType="application/vnd.openxmlformats-officedocument.presentationml.slide+xml"/>
  <Override PartName="/ppt/slides/slide29.xml" ContentType="application/vnd.openxmlformats-officedocument.presentationml.slide+xml"/>
  <Override PartName="/ppt/slides/slide40.xml" ContentType="application/vnd.openxmlformats-officedocument.presentationml.slide+xml"/>
  <Override PartName="/ppt/slides/slide28.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39.xml" ContentType="application/vnd.openxmlformats-officedocument.presentationml.slide+xml"/>
  <Override PartName="/ppt/slides/slide41.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0.xml" ContentType="application/vnd.openxmlformats-officedocument.presentationml.slide+xml"/>
  <Override PartName="/ppt/slides/slide34.xml" ContentType="application/vnd.openxmlformats-officedocument.presentationml.slide+xml"/>
  <Override PartName="/ppt/slides/slide36.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notesSlides/notesSlide34.xml" ContentType="application/vnd.openxmlformats-officedocument.presentationml.notesSlide+xml"/>
  <Override PartName="/ppt/slideMasters/slideMaster1.xml" ContentType="application/vnd.openxmlformats-officedocument.presentationml.slideMaster+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5.xml" ContentType="application/vnd.openxmlformats-officedocument.presentationml.notesSlide+xml"/>
  <Override PartName="/ppt/notesSlides/notesSlide33.xml" ContentType="application/vnd.openxmlformats-officedocument.presentationml.notesSlide+xml"/>
  <Override PartName="/ppt/notesSlides/notesSlide36.xml" ContentType="application/vnd.openxmlformats-officedocument.presentationml.notesSlide+xml"/>
  <Override PartName="/ppt/notesSlides/notesSlide7.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6.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1.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9.xml" ContentType="application/vnd.openxmlformats-officedocument.presentationml.notesSlide+xml"/>
  <Override PartName="/ppt/notesSlides/notesSlide4.xml" ContentType="application/vnd.openxmlformats-officedocument.presentationml.notesSlide+xml"/>
  <Override PartName="/ppt/notesSlides/notesSlide8.xml" ContentType="application/vnd.openxmlformats-officedocument.presentationml.notesSlide+xml"/>
  <Override PartName="/ppt/notesSlides/notesSlide5.xml" ContentType="application/vnd.openxmlformats-officedocument.presentationml.notes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12.xml" ContentType="application/vnd.openxmlformats-officedocument.presentationml.notesSlide+xml"/>
  <Override PartName="/ppt/notesSlides/notesSlide32.xml" ContentType="application/vnd.openxmlformats-officedocument.presentationml.notesSlide+xml"/>
  <Override PartName="/ppt/notesSlides/notesSlide25.xml" ContentType="application/vnd.openxmlformats-officedocument.presentationml.notesSlide+xml"/>
  <Override PartName="/ppt/notesSlides/notesSlide20.xml" ContentType="application/vnd.openxmlformats-officedocument.presentationml.notesSlide+xml"/>
  <Override PartName="/ppt/notesSlides/notesSlide27.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29.xml" ContentType="application/vnd.openxmlformats-officedocument.presentationml.notesSlide+xml"/>
  <Override PartName="/ppt/slideLayouts/slideLayout4.xml" ContentType="application/vnd.openxmlformats-officedocument.presentationml.slideLayou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9.xml" ContentType="application/vnd.openxmlformats-officedocument.presentationml.slideLayout+xml"/>
  <Override PartName="/ppt/notesSlides/notesSlide26.xml" ContentType="application/vnd.openxmlformats-officedocument.presentationml.notesSlide+xml"/>
  <Override PartName="/ppt/slideLayouts/slideLayout11.xml" ContentType="application/vnd.openxmlformats-officedocument.presentationml.slideLayout+xml"/>
  <Override PartName="/ppt/notesSlides/notesSlide28.xml" ContentType="application/vnd.openxmlformats-officedocument.presentationml.notesSlide+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sldIdLst>
    <p:sldId id="329" r:id="rId2"/>
    <p:sldId id="330" r:id="rId3"/>
    <p:sldId id="337" r:id="rId4"/>
    <p:sldId id="287" r:id="rId5"/>
    <p:sldId id="284" r:id="rId6"/>
    <p:sldId id="308" r:id="rId7"/>
    <p:sldId id="286" r:id="rId8"/>
    <p:sldId id="293" r:id="rId9"/>
    <p:sldId id="279" r:id="rId10"/>
    <p:sldId id="316" r:id="rId11"/>
    <p:sldId id="317" r:id="rId12"/>
    <p:sldId id="318" r:id="rId13"/>
    <p:sldId id="327" r:id="rId14"/>
    <p:sldId id="328" r:id="rId15"/>
    <p:sldId id="291" r:id="rId16"/>
    <p:sldId id="331" r:id="rId17"/>
    <p:sldId id="332" r:id="rId18"/>
    <p:sldId id="338" r:id="rId19"/>
    <p:sldId id="294" r:id="rId20"/>
    <p:sldId id="299" r:id="rId21"/>
    <p:sldId id="319" r:id="rId22"/>
    <p:sldId id="320" r:id="rId23"/>
    <p:sldId id="314" r:id="rId24"/>
    <p:sldId id="321" r:id="rId25"/>
    <p:sldId id="301" r:id="rId26"/>
    <p:sldId id="333" r:id="rId27"/>
    <p:sldId id="334" r:id="rId28"/>
    <p:sldId id="339" r:id="rId29"/>
    <p:sldId id="296" r:id="rId30"/>
    <p:sldId id="302" r:id="rId31"/>
    <p:sldId id="303" r:id="rId32"/>
    <p:sldId id="322" r:id="rId33"/>
    <p:sldId id="304" r:id="rId34"/>
    <p:sldId id="335" r:id="rId35"/>
    <p:sldId id="336" r:id="rId36"/>
    <p:sldId id="340" r:id="rId37"/>
    <p:sldId id="297" r:id="rId38"/>
    <p:sldId id="305" r:id="rId39"/>
    <p:sldId id="323" r:id="rId40"/>
    <p:sldId id="315" r:id="rId41"/>
    <p:sldId id="324" r:id="rId42"/>
    <p:sldId id="325" r:id="rId43"/>
    <p:sldId id="307" r:id="rId44"/>
    <p:sldId id="292" r:id="rId45"/>
    <p:sldId id="280" r:id="rId46"/>
    <p:sldId id="326"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3746"/>
    <a:srgbClr val="4BA8B5"/>
    <a:srgbClr val="1F4E79"/>
    <a:srgbClr val="BDD7EE"/>
    <a:srgbClr val="E6E6E6"/>
    <a:srgbClr val="FFE699"/>
    <a:srgbClr val="F2F2F2"/>
    <a:srgbClr val="FFF2CC"/>
    <a:srgbClr val="EA7600"/>
    <a:srgbClr val="9AF6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99" autoAdjust="0"/>
    <p:restoredTop sz="84898" autoAdjust="0"/>
  </p:normalViewPr>
  <p:slideViewPr>
    <p:cSldViewPr snapToGrid="0">
      <p:cViewPr varScale="1">
        <p:scale>
          <a:sx n="74" d="100"/>
          <a:sy n="74" d="100"/>
        </p:scale>
        <p:origin x="1675"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55"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ustomXml" Target="../customXml/item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ECC001-2C7A-4C2A-8B06-705CA02DC7C6}" type="datetimeFigureOut">
              <a:rPr lang="en-GB" smtClean="0"/>
              <a:t>13/03/2022</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73E03-7F6C-40B1-9C82-92C8804404E5}" type="slidenum">
              <a:rPr lang="en-GB" smtClean="0"/>
              <a:t>‹#›</a:t>
            </a:fld>
            <a:endParaRPr lang="en-GB" dirty="0"/>
          </a:p>
        </p:txBody>
      </p:sp>
    </p:spTree>
    <p:extLst>
      <p:ext uri="{BB962C8B-B14F-4D97-AF65-F5344CB8AC3E}">
        <p14:creationId xmlns:p14="http://schemas.microsoft.com/office/powerpoint/2010/main" val="186270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a:p>
        </p:txBody>
      </p:sp>
      <p:sp>
        <p:nvSpPr>
          <p:cNvPr id="4" name="Slide Number Placeholder 3"/>
          <p:cNvSpPr>
            <a:spLocks noGrp="1"/>
          </p:cNvSpPr>
          <p:nvPr>
            <p:ph type="sldNum" sz="quarter" idx="10"/>
          </p:nvPr>
        </p:nvSpPr>
        <p:spPr/>
        <p:txBody>
          <a:bodyPr/>
          <a:lstStyle/>
          <a:p>
            <a:fld id="{7F41FB06-1D9B-4317-BE37-4218AB7856FB}" type="slidenum">
              <a:rPr lang="en-GB" smtClean="0"/>
              <a:t>3</a:t>
            </a:fld>
            <a:endParaRPr lang="en-GB"/>
          </a:p>
        </p:txBody>
      </p:sp>
    </p:spTree>
    <p:extLst>
      <p:ext uri="{BB962C8B-B14F-4D97-AF65-F5344CB8AC3E}">
        <p14:creationId xmlns:p14="http://schemas.microsoft.com/office/powerpoint/2010/main" val="388785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Today would be a great day to use a problem-solving investigation</a:t>
            </a:r>
            <a:r>
              <a:rPr lang="en-GB" sz="1200" b="1" kern="1200" baseline="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 </a:t>
            </a:r>
            <a:r>
              <a:rPr lang="en-GB" sz="1200" b="1" i="1" kern="1200" dirty="0">
                <a:solidFill>
                  <a:schemeClr val="tx1"/>
                </a:solidFill>
                <a:effectLst/>
                <a:latin typeface="+mn-lt"/>
                <a:ea typeface="+mn-ea"/>
                <a:cs typeface="+mn-cs"/>
              </a:rPr>
              <a:t>Wonderful 1089 </a:t>
            </a:r>
            <a:r>
              <a:rPr lang="en-GB" sz="1200" b="1" kern="1200" dirty="0">
                <a:solidFill>
                  <a:schemeClr val="tx1"/>
                </a:solidFill>
                <a:effectLst/>
                <a:latin typeface="+mn-lt"/>
                <a:ea typeface="+mn-ea"/>
                <a:cs typeface="+mn-cs"/>
              </a:rPr>
              <a:t>– as the group activity, which you can find in this unit’s IN-DEPTH INVESTIGATION box on Hamilton’s website.</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Alternatively, children </a:t>
            </a:r>
            <a:r>
              <a:rPr kumimoji="0" lang="en-GB" sz="1200" b="1" i="0" u="none" strike="noStrike" kern="1200" cap="none" spc="0" normalizeH="0" baseline="0" noProof="0" dirty="0">
                <a:ln>
                  <a:noFill/>
                </a:ln>
                <a:solidFill>
                  <a:prstClr val="black"/>
                </a:solidFill>
                <a:effectLst/>
                <a:uLnTx/>
                <a:uFillTx/>
                <a:latin typeface="+mn-lt"/>
                <a:ea typeface="+mn-ea"/>
                <a:cs typeface="+mn-cs"/>
              </a:rPr>
              <a:t>can now go on to do differentiated GROUP ACTIVITIES. You can find Hamilton’s group activities in this unit’s TEACHING AND GROUP ACTIVITIES download.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WT:  Use counting up to find the difference between two 3-digit numbers, with support.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ARE:  Use counting up to find the difference between two 3-digit numbers.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GD:  Use counting up to find the difference between two 3-digit numbers, using only 2 jumps.</a:t>
            </a:r>
          </a:p>
        </p:txBody>
      </p:sp>
      <p:sp>
        <p:nvSpPr>
          <p:cNvPr id="4" name="Slide Number Placeholder 3"/>
          <p:cNvSpPr>
            <a:spLocks noGrp="1"/>
          </p:cNvSpPr>
          <p:nvPr>
            <p:ph type="sldNum" sz="quarter" idx="10"/>
          </p:nvPr>
        </p:nvSpPr>
        <p:spPr/>
        <p:txBody>
          <a:bodyPr/>
          <a:lstStyle/>
          <a:p>
            <a:fld id="{33873E03-7F6C-40B1-9C82-92C8804404E5}" type="slidenum">
              <a:rPr lang="en-GB" smtClean="0"/>
              <a:t>12</a:t>
            </a:fld>
            <a:endParaRPr lang="en-GB" dirty="0"/>
          </a:p>
        </p:txBody>
      </p:sp>
    </p:spTree>
    <p:extLst>
      <p:ext uri="{BB962C8B-B14F-4D97-AF65-F5344CB8AC3E}">
        <p14:creationId xmlns:p14="http://schemas.microsoft.com/office/powerpoint/2010/main" val="1031696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Today would be a great day to use this problem-solving investigation</a:t>
            </a:r>
            <a:r>
              <a:rPr lang="en-GB" sz="1200" b="1" kern="1200" baseline="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a:t>
            </a:r>
            <a:r>
              <a:rPr lang="en-US" sz="1200" b="1" i="1" kern="1200" dirty="0">
                <a:solidFill>
                  <a:schemeClr val="tx1"/>
                </a:solidFill>
                <a:effectLst/>
                <a:latin typeface="+mn-lt"/>
                <a:ea typeface="+mn-ea"/>
                <a:cs typeface="+mn-cs"/>
              </a:rPr>
              <a:t> Wonderful 1089 </a:t>
            </a:r>
            <a:r>
              <a:rPr lang="en-GB" sz="1200" b="1" kern="1200" dirty="0">
                <a:solidFill>
                  <a:schemeClr val="tx1"/>
                </a:solidFill>
                <a:effectLst/>
                <a:latin typeface="+mn-lt"/>
                <a:ea typeface="+mn-ea"/>
                <a:cs typeface="+mn-cs"/>
              </a:rPr>
              <a:t>– as the group activity, which you can find in this unit’s IN-DEPTH INVESTIGATION box on Hamilton’s website.</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13</a:t>
            </a:fld>
            <a:endParaRPr lang="en-GB"/>
          </a:p>
        </p:txBody>
      </p:sp>
    </p:spTree>
    <p:extLst>
      <p:ext uri="{BB962C8B-B14F-4D97-AF65-F5344CB8AC3E}">
        <p14:creationId xmlns:p14="http://schemas.microsoft.com/office/powerpoint/2010/main" val="2403925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Today would be a great day to use this problem-solving investigation</a:t>
            </a:r>
            <a:r>
              <a:rPr lang="en-GB" sz="1200" b="1" kern="1200" baseline="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a:t>
            </a:r>
            <a:r>
              <a:rPr lang="en-US" sz="1200" b="1" i="1" kern="1200" dirty="0">
                <a:solidFill>
                  <a:schemeClr val="tx1"/>
                </a:solidFill>
                <a:effectLst/>
                <a:latin typeface="+mn-lt"/>
                <a:ea typeface="+mn-ea"/>
                <a:cs typeface="+mn-cs"/>
              </a:rPr>
              <a:t> Wonderful 1089 </a:t>
            </a:r>
            <a:r>
              <a:rPr lang="en-GB" sz="1200" b="1" kern="1200" dirty="0">
                <a:solidFill>
                  <a:schemeClr val="tx1"/>
                </a:solidFill>
                <a:effectLst/>
                <a:latin typeface="+mn-lt"/>
                <a:ea typeface="+mn-ea"/>
                <a:cs typeface="+mn-cs"/>
              </a:rPr>
              <a:t>– as the group activity, which you can find in this unit’s IN-DEPTH INVESTIGATION box on Hamilton’s website.</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14</a:t>
            </a:fld>
            <a:endParaRPr lang="en-GB"/>
          </a:p>
        </p:txBody>
      </p:sp>
    </p:spTree>
    <p:extLst>
      <p:ext uri="{BB962C8B-B14F-4D97-AF65-F5344CB8AC3E}">
        <p14:creationId xmlns:p14="http://schemas.microsoft.com/office/powerpoint/2010/main" val="1862035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The Practice Sheet on this slide is suitable for most children.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Differentiated PRACTICE WORKSHEETS are available on Hamilton’s website in this unit’s PROCEDURAL FLUENCY box.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WT:  Counting up Sheet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ARE:  Counting up Sheet 2, sketch ENL to solve.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GD:  Counting up Sheet 2 – try to solve with 2 jumps.</a:t>
            </a:r>
            <a:endParaRPr lang="en-GB" dirty="0">
              <a:solidFill>
                <a:srgbClr val="253746"/>
              </a:solidFill>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15</a:t>
            </a:fld>
            <a:endParaRPr lang="en-GB" dirty="0"/>
          </a:p>
        </p:txBody>
      </p:sp>
    </p:spTree>
    <p:extLst>
      <p:ext uri="{BB962C8B-B14F-4D97-AF65-F5344CB8AC3E}">
        <p14:creationId xmlns:p14="http://schemas.microsoft.com/office/powerpoint/2010/main" val="38989406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a:p>
        </p:txBody>
      </p:sp>
      <p:sp>
        <p:nvSpPr>
          <p:cNvPr id="4" name="Slide Number Placeholder 3"/>
          <p:cNvSpPr>
            <a:spLocks noGrp="1"/>
          </p:cNvSpPr>
          <p:nvPr>
            <p:ph type="sldNum" sz="quarter" idx="10"/>
          </p:nvPr>
        </p:nvSpPr>
        <p:spPr/>
        <p:txBody>
          <a:bodyPr/>
          <a:lstStyle/>
          <a:p>
            <a:fld id="{7F41FB06-1D9B-4317-BE37-4218AB7856FB}" type="slidenum">
              <a:rPr lang="en-GB" smtClean="0"/>
              <a:t>18</a:t>
            </a:fld>
            <a:endParaRPr lang="en-GB"/>
          </a:p>
        </p:txBody>
      </p:sp>
    </p:spTree>
    <p:extLst>
      <p:ext uri="{BB962C8B-B14F-4D97-AF65-F5344CB8AC3E}">
        <p14:creationId xmlns:p14="http://schemas.microsoft.com/office/powerpoint/2010/main" val="2533681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200" b="0" i="0" u="none" strike="noStrike" kern="1200" cap="none" spc="0" normalizeH="0" baseline="0" noProof="0" dirty="0">
              <a:ln>
                <a:noFill/>
              </a:ln>
              <a:solidFill>
                <a:srgbClr val="253746"/>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19</a:t>
            </a:fld>
            <a:endParaRPr lang="en-GB" dirty="0"/>
          </a:p>
        </p:txBody>
      </p:sp>
    </p:spTree>
    <p:extLst>
      <p:ext uri="{BB962C8B-B14F-4D97-AF65-F5344CB8AC3E}">
        <p14:creationId xmlns:p14="http://schemas.microsoft.com/office/powerpoint/2010/main" val="11646921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20</a:t>
            </a:fld>
            <a:endParaRPr lang="en-GB" dirty="0"/>
          </a:p>
        </p:txBody>
      </p:sp>
    </p:spTree>
    <p:extLst>
      <p:ext uri="{BB962C8B-B14F-4D97-AF65-F5344CB8AC3E}">
        <p14:creationId xmlns:p14="http://schemas.microsoft.com/office/powerpoint/2010/main" val="27393788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21</a:t>
            </a:fld>
            <a:endParaRPr lang="en-GB" dirty="0"/>
          </a:p>
        </p:txBody>
      </p:sp>
    </p:spTree>
    <p:extLst>
      <p:ext uri="{BB962C8B-B14F-4D97-AF65-F5344CB8AC3E}">
        <p14:creationId xmlns:p14="http://schemas.microsoft.com/office/powerpoint/2010/main" val="27393788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22</a:t>
            </a:fld>
            <a:endParaRPr lang="en-GB" dirty="0"/>
          </a:p>
        </p:txBody>
      </p:sp>
    </p:spTree>
    <p:extLst>
      <p:ext uri="{BB962C8B-B14F-4D97-AF65-F5344CB8AC3E}">
        <p14:creationId xmlns:p14="http://schemas.microsoft.com/office/powerpoint/2010/main" val="27393788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23</a:t>
            </a:fld>
            <a:endParaRPr lang="en-GB" dirty="0"/>
          </a:p>
        </p:txBody>
      </p:sp>
    </p:spTree>
    <p:extLst>
      <p:ext uri="{BB962C8B-B14F-4D97-AF65-F5344CB8AC3E}">
        <p14:creationId xmlns:p14="http://schemas.microsoft.com/office/powerpoint/2010/main" val="1370061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200" b="1" i="0" u="none" strike="noStrike" kern="1200" cap="none" spc="0" normalizeH="0" baseline="0" noProof="0" dirty="0">
                <a:ln>
                  <a:noFill/>
                </a:ln>
                <a:solidFill>
                  <a:srgbClr val="253746"/>
                </a:solidFill>
                <a:effectLst/>
                <a:uLnTx/>
                <a:uFillTx/>
                <a:latin typeface="+mn-lt"/>
                <a:ea typeface="+mn-ea"/>
                <a:cs typeface="+mn-cs"/>
              </a:rPr>
              <a:t>Before teaching, be aware that</a:t>
            </a:r>
            <a:r>
              <a:rPr kumimoji="0" lang="en-GB" sz="1200" b="0" i="0" u="none" strike="noStrike" kern="1200" cap="none" spc="0" normalizeH="0" baseline="0" noProof="0" dirty="0">
                <a:ln>
                  <a:noFill/>
                </a:ln>
                <a:solidFill>
                  <a:srgbClr val="253746"/>
                </a:solidFill>
                <a:effectLst/>
                <a:uLnTx/>
                <a:uFillTx/>
                <a:latin typeface="+mn-lt"/>
                <a:ea typeface="+mn-ea"/>
                <a:cs typeface="+mn-cs"/>
              </a:rPr>
              <a:t>:</a:t>
            </a:r>
          </a:p>
          <a:p>
            <a:pPr marL="231775" marR="0" lvl="0" indent="-23177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253746"/>
                </a:solidFill>
                <a:effectLst/>
                <a:uLnTx/>
                <a:uFillTx/>
                <a:latin typeface="+mn-lt"/>
                <a:ea typeface="+mn-ea"/>
                <a:cs typeface="+mn-cs"/>
              </a:rPr>
              <a:t>On </a:t>
            </a:r>
            <a:r>
              <a:rPr kumimoji="0" lang="en-GB" sz="1200" b="1" i="0" u="none" strike="noStrike" kern="1200" cap="none" spc="0" normalizeH="0" baseline="0" noProof="0" dirty="0">
                <a:ln>
                  <a:noFill/>
                </a:ln>
                <a:solidFill>
                  <a:srgbClr val="253746"/>
                </a:solidFill>
                <a:effectLst/>
                <a:uLnTx/>
                <a:uFillTx/>
                <a:latin typeface="+mn-lt"/>
                <a:ea typeface="+mn-ea"/>
                <a:cs typeface="+mn-cs"/>
              </a:rPr>
              <a:t>Day 1, 2 &amp; 4</a:t>
            </a:r>
            <a:r>
              <a:rPr kumimoji="0" lang="en-GB" sz="1200" b="0" i="0" u="none" strike="noStrike" kern="1200" cap="none" spc="0" normalizeH="0" baseline="0" noProof="0" dirty="0">
                <a:ln>
                  <a:noFill/>
                </a:ln>
                <a:solidFill>
                  <a:srgbClr val="253746"/>
                </a:solidFill>
                <a:effectLst/>
                <a:uLnTx/>
                <a:uFillTx/>
                <a:latin typeface="+mn-lt"/>
                <a:ea typeface="+mn-ea"/>
                <a:cs typeface="+mn-cs"/>
              </a:rPr>
              <a:t> </a:t>
            </a:r>
            <a:r>
              <a:rPr kumimoji="0" lang="en-GB" sz="1200" b="0" i="1" u="none" strike="noStrike" kern="1200" cap="none" spc="0" normalizeH="0" baseline="0" noProof="0" dirty="0">
                <a:ln>
                  <a:noFill/>
                </a:ln>
                <a:solidFill>
                  <a:srgbClr val="253746"/>
                </a:solidFill>
                <a:effectLst/>
                <a:uLnTx/>
                <a:uFillTx/>
                <a:latin typeface="+mn-lt"/>
                <a:ea typeface="+mn-ea"/>
                <a:cs typeface="+mn-cs"/>
              </a:rPr>
              <a:t>children will need </a:t>
            </a:r>
            <a:r>
              <a:rPr kumimoji="0" lang="en-GB" sz="1200" b="0" i="0" u="none" strike="noStrike" kern="1200" cap="none" spc="0" normalizeH="0" baseline="0" noProof="0" dirty="0">
                <a:ln>
                  <a:noFill/>
                </a:ln>
                <a:solidFill>
                  <a:srgbClr val="253746"/>
                </a:solidFill>
                <a:effectLst/>
                <a:uLnTx/>
                <a:uFillTx/>
                <a:latin typeface="+mn-lt"/>
                <a:ea typeface="+mn-ea"/>
                <a:cs typeface="+mn-cs"/>
              </a:rPr>
              <a:t>mini-whiteboards and pens.  </a:t>
            </a:r>
          </a:p>
        </p:txBody>
      </p:sp>
      <p:sp>
        <p:nvSpPr>
          <p:cNvPr id="4" name="Slide Number Placeholder 3"/>
          <p:cNvSpPr>
            <a:spLocks noGrp="1"/>
          </p:cNvSpPr>
          <p:nvPr>
            <p:ph type="sldNum" sz="quarter" idx="10"/>
          </p:nvPr>
        </p:nvSpPr>
        <p:spPr/>
        <p:txBody>
          <a:bodyPr/>
          <a:lstStyle/>
          <a:p>
            <a:fld id="{33873E03-7F6C-40B1-9C82-92C8804404E5}" type="slidenum">
              <a:rPr lang="en-GB" smtClean="0"/>
              <a:t>4</a:t>
            </a:fld>
            <a:endParaRPr lang="en-GB" dirty="0"/>
          </a:p>
        </p:txBody>
      </p:sp>
    </p:spTree>
    <p:extLst>
      <p:ext uri="{BB962C8B-B14F-4D97-AF65-F5344CB8AC3E}">
        <p14:creationId xmlns:p14="http://schemas.microsoft.com/office/powerpoint/2010/main" val="10316965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Children</a:t>
            </a:r>
            <a:r>
              <a:rPr kumimoji="0" lang="en-GB" sz="1200" b="1" i="0" u="none" strike="noStrike" kern="1200" cap="none" spc="0" normalizeH="0" baseline="0" noProof="0" dirty="0">
                <a:ln>
                  <a:noFill/>
                </a:ln>
                <a:solidFill>
                  <a:prstClr val="black"/>
                </a:solidFill>
                <a:effectLst/>
                <a:uLnTx/>
                <a:uFillTx/>
                <a:latin typeface="+mn-lt"/>
                <a:ea typeface="+mn-ea"/>
                <a:cs typeface="+mn-cs"/>
              </a:rPr>
              <a:t> can now go on to do differentiated GROUP ACTIVITIES. You can find Hamilton’s group activities in this unit’s TEACHING AND GROUP ACTIVITIES download.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WT:  Use expanded column subtraction to subtract 3-digit numbers with decomposition; use ‘counting up’ if struggling.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ARE:  Use expanded column subtraction to subtract 3-digit numbers with decomposition, model with base 10 equipment.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GD:  Use expanded column subtraction to subtract 3-digit numbers with decomposition, use addition to check answers.</a:t>
            </a:r>
          </a:p>
        </p:txBody>
      </p:sp>
      <p:sp>
        <p:nvSpPr>
          <p:cNvPr id="4" name="Slide Number Placeholder 3"/>
          <p:cNvSpPr>
            <a:spLocks noGrp="1"/>
          </p:cNvSpPr>
          <p:nvPr>
            <p:ph type="sldNum" sz="quarter" idx="10"/>
          </p:nvPr>
        </p:nvSpPr>
        <p:spPr/>
        <p:txBody>
          <a:bodyPr/>
          <a:lstStyle/>
          <a:p>
            <a:fld id="{33873E03-7F6C-40B1-9C82-92C8804404E5}" type="slidenum">
              <a:rPr lang="en-GB" smtClean="0"/>
              <a:t>24</a:t>
            </a:fld>
            <a:endParaRPr lang="en-GB" dirty="0"/>
          </a:p>
        </p:txBody>
      </p:sp>
    </p:spTree>
    <p:extLst>
      <p:ext uri="{BB962C8B-B14F-4D97-AF65-F5344CB8AC3E}">
        <p14:creationId xmlns:p14="http://schemas.microsoft.com/office/powerpoint/2010/main" val="13700619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The Practice Sheet on this slide is suitable for most children.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Differentiated PRACTICE WORKSHEETS are available on Hamilton’s website in this unit’s PROCEDURAL FLUENCY box.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WT:  Expanded subtraction Sheet 1, use base 10 equipment to model.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ARE:   Expanded subtraction Sheet 1, start at q.5.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GD:  Expanded subtraction Sheet 1,  start at q.5 and first write the subtractions in order predicting which will give the smallest or greatest answers.</a:t>
            </a:r>
            <a:endParaRPr lang="en-GB" dirty="0">
              <a:solidFill>
                <a:srgbClr val="253746"/>
              </a:solidFill>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25</a:t>
            </a:fld>
            <a:endParaRPr lang="en-GB" dirty="0"/>
          </a:p>
        </p:txBody>
      </p:sp>
    </p:spTree>
    <p:extLst>
      <p:ext uri="{BB962C8B-B14F-4D97-AF65-F5344CB8AC3E}">
        <p14:creationId xmlns:p14="http://schemas.microsoft.com/office/powerpoint/2010/main" val="869025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a:p>
        </p:txBody>
      </p:sp>
      <p:sp>
        <p:nvSpPr>
          <p:cNvPr id="4" name="Slide Number Placeholder 3"/>
          <p:cNvSpPr>
            <a:spLocks noGrp="1"/>
          </p:cNvSpPr>
          <p:nvPr>
            <p:ph type="sldNum" sz="quarter" idx="10"/>
          </p:nvPr>
        </p:nvSpPr>
        <p:spPr/>
        <p:txBody>
          <a:bodyPr/>
          <a:lstStyle/>
          <a:p>
            <a:fld id="{7F41FB06-1D9B-4317-BE37-4218AB7856FB}" type="slidenum">
              <a:rPr lang="en-GB" smtClean="0"/>
              <a:t>28</a:t>
            </a:fld>
            <a:endParaRPr lang="en-GB"/>
          </a:p>
        </p:txBody>
      </p:sp>
    </p:spTree>
    <p:extLst>
      <p:ext uri="{BB962C8B-B14F-4D97-AF65-F5344CB8AC3E}">
        <p14:creationId xmlns:p14="http://schemas.microsoft.com/office/powerpoint/2010/main" val="39106444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200" b="0" i="0" u="none" strike="noStrike" kern="1200" cap="none" spc="0" normalizeH="0" baseline="0" noProof="0" dirty="0">
              <a:ln>
                <a:noFill/>
              </a:ln>
              <a:solidFill>
                <a:srgbClr val="253746"/>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29</a:t>
            </a:fld>
            <a:endParaRPr lang="en-GB" dirty="0"/>
          </a:p>
        </p:txBody>
      </p:sp>
    </p:spTree>
    <p:extLst>
      <p:ext uri="{BB962C8B-B14F-4D97-AF65-F5344CB8AC3E}">
        <p14:creationId xmlns:p14="http://schemas.microsoft.com/office/powerpoint/2010/main" val="26639208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30</a:t>
            </a:fld>
            <a:endParaRPr lang="en-GB" dirty="0"/>
          </a:p>
        </p:txBody>
      </p:sp>
    </p:spTree>
    <p:extLst>
      <p:ext uri="{BB962C8B-B14F-4D97-AF65-F5344CB8AC3E}">
        <p14:creationId xmlns:p14="http://schemas.microsoft.com/office/powerpoint/2010/main" val="35860683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31</a:t>
            </a:fld>
            <a:endParaRPr lang="en-GB" dirty="0"/>
          </a:p>
        </p:txBody>
      </p:sp>
    </p:spTree>
    <p:extLst>
      <p:ext uri="{BB962C8B-B14F-4D97-AF65-F5344CB8AC3E}">
        <p14:creationId xmlns:p14="http://schemas.microsoft.com/office/powerpoint/2010/main" val="14734195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Children</a:t>
            </a:r>
            <a:r>
              <a:rPr kumimoji="0" lang="en-GB" sz="1200" b="1" i="0" u="none" strike="noStrike" kern="1200" cap="none" spc="0" normalizeH="0" baseline="0" noProof="0" dirty="0">
                <a:ln>
                  <a:noFill/>
                </a:ln>
                <a:solidFill>
                  <a:prstClr val="black"/>
                </a:solidFill>
                <a:effectLst/>
                <a:uLnTx/>
                <a:uFillTx/>
                <a:latin typeface="+mn-lt"/>
                <a:ea typeface="+mn-ea"/>
                <a:cs typeface="+mn-cs"/>
              </a:rPr>
              <a:t> can now go on to do differentiated GROUP ACTIVITIES. You can find Hamilton’s group activities in this unit’s TEACHING AND GROUP ACTIVITIES download.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WT:  Choose an efficient method to subtract pairs of 3-digit numbers (with support).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ARE:  Choose an efficient method to subtract pairs of 3-digit numbers.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GD:  Choose an efficient method to subtract pairs of 3-digit numbers. (word problems).</a:t>
            </a:r>
          </a:p>
        </p:txBody>
      </p:sp>
      <p:sp>
        <p:nvSpPr>
          <p:cNvPr id="4" name="Slide Number Placeholder 3"/>
          <p:cNvSpPr>
            <a:spLocks noGrp="1"/>
          </p:cNvSpPr>
          <p:nvPr>
            <p:ph type="sldNum" sz="quarter" idx="10"/>
          </p:nvPr>
        </p:nvSpPr>
        <p:spPr/>
        <p:txBody>
          <a:bodyPr/>
          <a:lstStyle/>
          <a:p>
            <a:fld id="{33873E03-7F6C-40B1-9C82-92C8804404E5}" type="slidenum">
              <a:rPr lang="en-GB" smtClean="0"/>
              <a:t>32</a:t>
            </a:fld>
            <a:endParaRPr lang="en-GB" dirty="0"/>
          </a:p>
        </p:txBody>
      </p:sp>
    </p:spTree>
    <p:extLst>
      <p:ext uri="{BB962C8B-B14F-4D97-AF65-F5344CB8AC3E}">
        <p14:creationId xmlns:p14="http://schemas.microsoft.com/office/powerpoint/2010/main" val="14734195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The Practice Sheet on this slide is suitable for most children.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Differentiated PRACTICE WORKSHEETS are available on Hamilton’s website in this unit’s PROCEDURAL FLUENCY box.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WT:  Subtraction Sheet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ARE:  Choosing a method for Subtraction Sheet 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GD:  Choosing a method for Subtraction Sheet 3.</a:t>
            </a:r>
          </a:p>
        </p:txBody>
      </p:sp>
      <p:sp>
        <p:nvSpPr>
          <p:cNvPr id="4" name="Slide Number Placeholder 3"/>
          <p:cNvSpPr>
            <a:spLocks noGrp="1"/>
          </p:cNvSpPr>
          <p:nvPr>
            <p:ph type="sldNum" sz="quarter" idx="10"/>
          </p:nvPr>
        </p:nvSpPr>
        <p:spPr/>
        <p:txBody>
          <a:bodyPr/>
          <a:lstStyle/>
          <a:p>
            <a:fld id="{33873E03-7F6C-40B1-9C82-92C8804404E5}" type="slidenum">
              <a:rPr lang="en-GB" smtClean="0"/>
              <a:t>33</a:t>
            </a:fld>
            <a:endParaRPr lang="en-GB" dirty="0"/>
          </a:p>
        </p:txBody>
      </p:sp>
    </p:spTree>
    <p:extLst>
      <p:ext uri="{BB962C8B-B14F-4D97-AF65-F5344CB8AC3E}">
        <p14:creationId xmlns:p14="http://schemas.microsoft.com/office/powerpoint/2010/main" val="15693609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a:p>
        </p:txBody>
      </p:sp>
      <p:sp>
        <p:nvSpPr>
          <p:cNvPr id="4" name="Slide Number Placeholder 3"/>
          <p:cNvSpPr>
            <a:spLocks noGrp="1"/>
          </p:cNvSpPr>
          <p:nvPr>
            <p:ph type="sldNum" sz="quarter" idx="10"/>
          </p:nvPr>
        </p:nvSpPr>
        <p:spPr/>
        <p:txBody>
          <a:bodyPr/>
          <a:lstStyle/>
          <a:p>
            <a:fld id="{7F41FB06-1D9B-4317-BE37-4218AB7856FB}" type="slidenum">
              <a:rPr lang="en-GB" smtClean="0"/>
              <a:t>36</a:t>
            </a:fld>
            <a:endParaRPr lang="en-GB"/>
          </a:p>
        </p:txBody>
      </p:sp>
    </p:spTree>
    <p:extLst>
      <p:ext uri="{BB962C8B-B14F-4D97-AF65-F5344CB8AC3E}">
        <p14:creationId xmlns:p14="http://schemas.microsoft.com/office/powerpoint/2010/main" val="21781403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200" b="0" i="0" u="none" strike="noStrike" kern="1200" cap="none" spc="0" normalizeH="0" baseline="0" noProof="0" dirty="0">
              <a:ln>
                <a:noFill/>
              </a:ln>
              <a:solidFill>
                <a:srgbClr val="253746"/>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37</a:t>
            </a:fld>
            <a:endParaRPr lang="en-GB" dirty="0"/>
          </a:p>
        </p:txBody>
      </p:sp>
    </p:spTree>
    <p:extLst>
      <p:ext uri="{BB962C8B-B14F-4D97-AF65-F5344CB8AC3E}">
        <p14:creationId xmlns:p14="http://schemas.microsoft.com/office/powerpoint/2010/main" val="2897062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Choose starters that suit your class by dragging and dropping the relevant slide or slides below to the start of the teaching for each day.</a:t>
            </a:r>
          </a:p>
          <a:p>
            <a:endParaRPr lang="en-GB" dirty="0">
              <a:solidFill>
                <a:srgbClr val="253746"/>
              </a:solidFill>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5</a:t>
            </a:fld>
            <a:endParaRPr lang="en-GB" dirty="0"/>
          </a:p>
        </p:txBody>
      </p:sp>
    </p:spTree>
    <p:extLst>
      <p:ext uri="{BB962C8B-B14F-4D97-AF65-F5344CB8AC3E}">
        <p14:creationId xmlns:p14="http://schemas.microsoft.com/office/powerpoint/2010/main" val="10316965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38</a:t>
            </a:fld>
            <a:endParaRPr lang="en-GB" dirty="0"/>
          </a:p>
        </p:txBody>
      </p:sp>
    </p:spTree>
    <p:extLst>
      <p:ext uri="{BB962C8B-B14F-4D97-AF65-F5344CB8AC3E}">
        <p14:creationId xmlns:p14="http://schemas.microsoft.com/office/powerpoint/2010/main" val="28592721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39</a:t>
            </a:fld>
            <a:endParaRPr lang="en-GB" dirty="0"/>
          </a:p>
        </p:txBody>
      </p:sp>
    </p:spTree>
    <p:extLst>
      <p:ext uri="{BB962C8B-B14F-4D97-AF65-F5344CB8AC3E}">
        <p14:creationId xmlns:p14="http://schemas.microsoft.com/office/powerpoint/2010/main" val="28592721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40</a:t>
            </a:fld>
            <a:endParaRPr lang="en-GB" dirty="0"/>
          </a:p>
        </p:txBody>
      </p:sp>
    </p:spTree>
    <p:extLst>
      <p:ext uri="{BB962C8B-B14F-4D97-AF65-F5344CB8AC3E}">
        <p14:creationId xmlns:p14="http://schemas.microsoft.com/office/powerpoint/2010/main" val="40906791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41</a:t>
            </a:fld>
            <a:endParaRPr lang="en-GB" dirty="0"/>
          </a:p>
        </p:txBody>
      </p:sp>
    </p:spTree>
    <p:extLst>
      <p:ext uri="{BB962C8B-B14F-4D97-AF65-F5344CB8AC3E}">
        <p14:creationId xmlns:p14="http://schemas.microsoft.com/office/powerpoint/2010/main" val="40906791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Today’s GROUP</a:t>
            </a:r>
            <a:r>
              <a:rPr lang="en-GB" b="1" baseline="0" dirty="0"/>
              <a:t> ACTIVITY is this unit’s WHOLE CLASS INVESTIGATION.  You can find more details </a:t>
            </a:r>
            <a:r>
              <a:rPr lang="en-GB" b="1" dirty="0"/>
              <a:t>in the </a:t>
            </a:r>
            <a:r>
              <a:rPr kumimoji="0" lang="en-GB" sz="1200" b="1" i="0" u="none" strike="noStrike" kern="1200" cap="none" spc="0" normalizeH="0" baseline="0" noProof="0" dirty="0">
                <a:ln>
                  <a:noFill/>
                </a:ln>
                <a:solidFill>
                  <a:prstClr val="black"/>
                </a:solidFill>
                <a:effectLst/>
                <a:uLnTx/>
                <a:uFillTx/>
                <a:latin typeface="+mn-lt"/>
                <a:ea typeface="+mn-ea"/>
                <a:cs typeface="+mn-cs"/>
              </a:rPr>
              <a:t>unit’s TEACHING AND GROUP ACTIVITIES download.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WT: Use base 10 equipment to model the subtractions.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In the main investigation </a:t>
            </a:r>
            <a:r>
              <a:rPr lang="en-GB" sz="1200" kern="1200" dirty="0">
                <a:solidFill>
                  <a:schemeClr val="tx1"/>
                </a:solidFill>
                <a:effectLst/>
                <a:latin typeface="+mn-lt"/>
                <a:ea typeface="+mn-ea"/>
                <a:cs typeface="+mn-cs"/>
              </a:rPr>
              <a:t>the middle digit will always be 9, unless all digits are the same, e.g. 555 – 555, and the sum of the digits will be 18, digital root 9.</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42</a:t>
            </a:fld>
            <a:endParaRPr lang="en-GB" dirty="0"/>
          </a:p>
        </p:txBody>
      </p:sp>
    </p:spTree>
    <p:extLst>
      <p:ext uri="{BB962C8B-B14F-4D97-AF65-F5344CB8AC3E}">
        <p14:creationId xmlns:p14="http://schemas.microsoft.com/office/powerpoint/2010/main" val="40906791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The Practice Sheet on this slide is suitable for most children.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Differentiated PRACTICE WORKSHEETS are available on Hamilton’s website in this unit’s PROCEDURAL FLUENCY box.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WT:  Find the subtraction mistakes Sheet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ARE:  Find the subtraction mistakes Sheet 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GD:  Find the subtraction mistakes Sheet 3.</a:t>
            </a:r>
            <a:endParaRPr lang="en-GB" dirty="0">
              <a:solidFill>
                <a:srgbClr val="253746"/>
              </a:solidFill>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43</a:t>
            </a:fld>
            <a:endParaRPr lang="en-GB" dirty="0"/>
          </a:p>
        </p:txBody>
      </p:sp>
    </p:spTree>
    <p:extLst>
      <p:ext uri="{BB962C8B-B14F-4D97-AF65-F5344CB8AC3E}">
        <p14:creationId xmlns:p14="http://schemas.microsoft.com/office/powerpoint/2010/main" val="38115132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dirty="0">
                <a:solidFill>
                  <a:schemeClr val="tx1"/>
                </a:solidFill>
              </a:rPr>
              <a:t>You can now use the </a:t>
            </a:r>
            <a:r>
              <a:rPr lang="en-GB" sz="1200" b="1" i="0" kern="1200" dirty="0">
                <a:solidFill>
                  <a:schemeClr val="tx1"/>
                </a:solidFill>
                <a:effectLst/>
                <a:latin typeface="+mn-lt"/>
                <a:ea typeface="+mn-ea"/>
                <a:cs typeface="+mn-cs"/>
              </a:rPr>
              <a:t>Mastery: Reasoning and Problem-Solving </a:t>
            </a:r>
            <a:r>
              <a:rPr lang="en-GB" sz="1200" b="0" i="0" kern="1200" dirty="0">
                <a:solidFill>
                  <a:schemeClr val="tx1"/>
                </a:solidFill>
                <a:effectLst/>
                <a:latin typeface="+mn-lt"/>
                <a:ea typeface="+mn-ea"/>
                <a:cs typeface="+mn-cs"/>
              </a:rPr>
              <a:t>questions to assess children’s success across this unit.  Go to the next slide.</a:t>
            </a:r>
            <a:endParaRPr lang="en-GB" b="0" dirty="0">
              <a:solidFill>
                <a:schemeClr val="tx1"/>
              </a:solidFill>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200" b="0" i="0" u="none" strike="noStrike" kern="1200" cap="none" spc="0" normalizeH="0" baseline="0" noProof="0" dirty="0">
              <a:ln>
                <a:noFill/>
              </a:ln>
              <a:solidFill>
                <a:srgbClr val="253746"/>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44</a:t>
            </a:fld>
            <a:endParaRPr lang="en-GB" dirty="0"/>
          </a:p>
        </p:txBody>
      </p:sp>
    </p:spTree>
    <p:extLst>
      <p:ext uri="{BB962C8B-B14F-4D97-AF65-F5344CB8AC3E}">
        <p14:creationId xmlns:p14="http://schemas.microsoft.com/office/powerpoint/2010/main" val="29963359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lang="en-GB" b="0" dirty="0">
              <a:solidFill>
                <a:schemeClr val="tx1"/>
              </a:solidFill>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45</a:t>
            </a:fld>
            <a:endParaRPr lang="en-GB" dirty="0"/>
          </a:p>
        </p:txBody>
      </p:sp>
    </p:spTree>
    <p:extLst>
      <p:ext uri="{BB962C8B-B14F-4D97-AF65-F5344CB8AC3E}">
        <p14:creationId xmlns:p14="http://schemas.microsoft.com/office/powerpoint/2010/main" val="24043251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lang="en-GB" b="0" dirty="0">
              <a:solidFill>
                <a:schemeClr val="tx1"/>
              </a:solidFill>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46</a:t>
            </a:fld>
            <a:endParaRPr lang="en-GB" dirty="0"/>
          </a:p>
        </p:txBody>
      </p:sp>
    </p:spTree>
    <p:extLst>
      <p:ext uri="{BB962C8B-B14F-4D97-AF65-F5344CB8AC3E}">
        <p14:creationId xmlns:p14="http://schemas.microsoft.com/office/powerpoint/2010/main" val="1544708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solidFill>
                <a:srgbClr val="253746"/>
              </a:solidFill>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6</a:t>
            </a:fld>
            <a:endParaRPr lang="en-GB" dirty="0"/>
          </a:p>
        </p:txBody>
      </p:sp>
    </p:spTree>
    <p:extLst>
      <p:ext uri="{BB962C8B-B14F-4D97-AF65-F5344CB8AC3E}">
        <p14:creationId xmlns:p14="http://schemas.microsoft.com/office/powerpoint/2010/main" val="1564385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Simmering skills – to use this starter, drag this slide to the start of Day 4</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solidFill>
                  <a:srgbClr val="253746"/>
                </a:solidFill>
              </a:rPr>
              <a:t>Call out some 3-digit numbers. Children work in pairs, one to round the number to the nearest 10 and the other to the nearest 100. When did they round to the same number? (e.g. 397)</a:t>
            </a:r>
          </a:p>
        </p:txBody>
      </p:sp>
      <p:sp>
        <p:nvSpPr>
          <p:cNvPr id="4" name="Slide Number Placeholder 3"/>
          <p:cNvSpPr>
            <a:spLocks noGrp="1"/>
          </p:cNvSpPr>
          <p:nvPr>
            <p:ph type="sldNum" sz="quarter" idx="10"/>
          </p:nvPr>
        </p:nvSpPr>
        <p:spPr/>
        <p:txBody>
          <a:bodyPr/>
          <a:lstStyle/>
          <a:p>
            <a:fld id="{33873E03-7F6C-40B1-9C82-92C8804404E5}" type="slidenum">
              <a:rPr lang="en-GB" smtClean="0"/>
              <a:t>7</a:t>
            </a:fld>
            <a:endParaRPr lang="en-GB" dirty="0"/>
          </a:p>
        </p:txBody>
      </p:sp>
    </p:spTree>
    <p:extLst>
      <p:ext uri="{BB962C8B-B14F-4D97-AF65-F5344CB8AC3E}">
        <p14:creationId xmlns:p14="http://schemas.microsoft.com/office/powerpoint/2010/main" val="1031696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200" b="0" i="0" u="none" strike="noStrike" kern="1200" cap="none" spc="0" normalizeH="0" baseline="0" noProof="0" dirty="0">
              <a:ln>
                <a:noFill/>
              </a:ln>
              <a:solidFill>
                <a:srgbClr val="253746"/>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8</a:t>
            </a:fld>
            <a:endParaRPr lang="en-GB" dirty="0"/>
          </a:p>
        </p:txBody>
      </p:sp>
    </p:spTree>
    <p:extLst>
      <p:ext uri="{BB962C8B-B14F-4D97-AF65-F5344CB8AC3E}">
        <p14:creationId xmlns:p14="http://schemas.microsoft.com/office/powerpoint/2010/main" val="990475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9</a:t>
            </a:fld>
            <a:endParaRPr lang="en-GB" dirty="0"/>
          </a:p>
        </p:txBody>
      </p:sp>
    </p:spTree>
    <p:extLst>
      <p:ext uri="{BB962C8B-B14F-4D97-AF65-F5344CB8AC3E}">
        <p14:creationId xmlns:p14="http://schemas.microsoft.com/office/powerpoint/2010/main" val="1031696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10</a:t>
            </a:fld>
            <a:endParaRPr lang="en-GB" dirty="0"/>
          </a:p>
        </p:txBody>
      </p:sp>
    </p:spTree>
    <p:extLst>
      <p:ext uri="{BB962C8B-B14F-4D97-AF65-F5344CB8AC3E}">
        <p14:creationId xmlns:p14="http://schemas.microsoft.com/office/powerpoint/2010/main" val="1031696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11</a:t>
            </a:fld>
            <a:endParaRPr lang="en-GB" dirty="0"/>
          </a:p>
        </p:txBody>
      </p:sp>
    </p:spTree>
    <p:extLst>
      <p:ext uri="{BB962C8B-B14F-4D97-AF65-F5344CB8AC3E}">
        <p14:creationId xmlns:p14="http://schemas.microsoft.com/office/powerpoint/2010/main" val="1031696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hamilton-trust.org.uk/maths/year-4-maths/"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r>
              <a:rPr lang="en-GB" dirty="0"/>
              <a:t>Year 4</a:t>
            </a:r>
          </a:p>
        </p:txBody>
      </p:sp>
      <p:sp>
        <p:nvSpPr>
          <p:cNvPr id="6" name="Slide Number Placeholder 5"/>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1618754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r>
              <a:rPr lang="en-GB" dirty="0"/>
              <a:t>Year 4</a:t>
            </a:r>
          </a:p>
        </p:txBody>
      </p:sp>
      <p:sp>
        <p:nvSpPr>
          <p:cNvPr id="6" name="Slide Number Placeholder 5"/>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2211625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r>
              <a:rPr lang="en-GB" dirty="0"/>
              <a:t>Year 4</a:t>
            </a:r>
          </a:p>
        </p:txBody>
      </p:sp>
      <p:sp>
        <p:nvSpPr>
          <p:cNvPr id="6" name="Slide Number Placeholder 5"/>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3077515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B96D1F-83BC-4887-89A5-175B6E6C68B9}"/>
              </a:ext>
            </a:extLst>
          </p:cNvPr>
          <p:cNvSpPr/>
          <p:nvPr userDrawn="1"/>
        </p:nvSpPr>
        <p:spPr>
          <a:xfrm>
            <a:off x="-53107" y="6221405"/>
            <a:ext cx="9197108" cy="657069"/>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b="1" dirty="0"/>
          </a:p>
        </p:txBody>
      </p:sp>
      <p:sp>
        <p:nvSpPr>
          <p:cNvPr id="3" name="Subtitle 2">
            <a:extLst>
              <a:ext uri="{FF2B5EF4-FFF2-40B4-BE49-F238E27FC236}">
                <a16:creationId xmlns:a16="http://schemas.microsoft.com/office/drawing/2014/main" id="{7413BC91-F6D0-4DC8-B0B8-6E7E7FAB663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17" name="Slide Number Placeholder 16">
            <a:extLst>
              <a:ext uri="{FF2B5EF4-FFF2-40B4-BE49-F238E27FC236}">
                <a16:creationId xmlns:a16="http://schemas.microsoft.com/office/drawing/2014/main" id="{5D9A2E24-96C9-44BE-881E-97F4ADE1902D}"/>
              </a:ext>
            </a:extLst>
          </p:cNvPr>
          <p:cNvSpPr>
            <a:spLocks noGrp="1"/>
          </p:cNvSpPr>
          <p:nvPr>
            <p:ph type="sldNum" sz="quarter" idx="12"/>
          </p:nvPr>
        </p:nvSpPr>
        <p:spPr>
          <a:xfrm>
            <a:off x="4185487" y="6367375"/>
            <a:ext cx="719921" cy="365125"/>
          </a:xfrm>
        </p:spPr>
        <p:txBody>
          <a:bodyPr/>
          <a:lstStyle>
            <a:lvl1pPr algn="ctr">
              <a:defRPr sz="1200" b="0">
                <a:solidFill>
                  <a:srgbClr val="EA7600"/>
                </a:solidFill>
                <a:latin typeface="+mn-lt"/>
              </a:defRPr>
            </a:lvl1pPr>
          </a:lstStyle>
          <a:p>
            <a:fld id="{BA0EE811-478C-4958-8104-2A70B5A19611}" type="slidenum">
              <a:rPr lang="en-GB" smtClean="0"/>
              <a:pPr/>
              <a:t>‹#›</a:t>
            </a:fld>
            <a:endParaRPr lang="en-GB" dirty="0"/>
          </a:p>
        </p:txBody>
      </p:sp>
      <p:sp>
        <p:nvSpPr>
          <p:cNvPr id="2" name="Rectangle 1">
            <a:extLst>
              <a:ext uri="{FF2B5EF4-FFF2-40B4-BE49-F238E27FC236}">
                <a16:creationId xmlns:a16="http://schemas.microsoft.com/office/drawing/2014/main" id="{D89D1CB2-11BF-434A-9AE8-BEAF97E774D6}"/>
              </a:ext>
            </a:extLst>
          </p:cNvPr>
          <p:cNvSpPr/>
          <p:nvPr userDrawn="1"/>
        </p:nvSpPr>
        <p:spPr>
          <a:xfrm>
            <a:off x="810410" y="6390463"/>
            <a:ext cx="1799532" cy="292388"/>
          </a:xfrm>
          <a:prstGeom prst="rect">
            <a:avLst/>
          </a:prstGeom>
        </p:spPr>
        <p:txBody>
          <a:bodyPr wrap="none">
            <a:spAutoFit/>
          </a:bodyPr>
          <a:lstStyle/>
          <a:p>
            <a:pPr algn="l"/>
            <a:r>
              <a:rPr lang="en-GB" sz="1200" b="0" dirty="0">
                <a:solidFill>
                  <a:srgbClr val="EA7600"/>
                </a:solidFill>
              </a:rPr>
              <a:t>© </a:t>
            </a:r>
            <a:r>
              <a:rPr lang="en-GB" sz="1300" b="0" dirty="0">
                <a:solidFill>
                  <a:srgbClr val="EA7600"/>
                </a:solidFill>
                <a:hlinkClick r:id="rId2"/>
              </a:rPr>
              <a:t>hamilton-trust.org.uk</a:t>
            </a:r>
            <a:endParaRPr lang="en-GB" sz="1300" b="0" dirty="0">
              <a:solidFill>
                <a:srgbClr val="EA7600"/>
              </a:solidFill>
            </a:endParaRPr>
          </a:p>
        </p:txBody>
      </p:sp>
      <p:pic>
        <p:nvPicPr>
          <p:cNvPr id="9" name="Picture 8">
            <a:extLst>
              <a:ext uri="{FF2B5EF4-FFF2-40B4-BE49-F238E27FC236}">
                <a16:creationId xmlns:a16="http://schemas.microsoft.com/office/drawing/2014/main" id="{251EBB7B-6C39-48C7-850C-99BEC78CA162}"/>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5058" y="6091747"/>
            <a:ext cx="775846" cy="721945"/>
          </a:xfrm>
          <a:prstGeom prst="rect">
            <a:avLst/>
          </a:prstGeom>
        </p:spPr>
      </p:pic>
      <p:sp>
        <p:nvSpPr>
          <p:cNvPr id="16" name="Footer Placeholder 15">
            <a:extLst>
              <a:ext uri="{FF2B5EF4-FFF2-40B4-BE49-F238E27FC236}">
                <a16:creationId xmlns:a16="http://schemas.microsoft.com/office/drawing/2014/main" id="{7E7D638D-B41C-46A9-87E5-34C770A46C82}"/>
              </a:ext>
            </a:extLst>
          </p:cNvPr>
          <p:cNvSpPr>
            <a:spLocks noGrp="1"/>
          </p:cNvSpPr>
          <p:nvPr>
            <p:ph type="ftr" sz="quarter" idx="11"/>
          </p:nvPr>
        </p:nvSpPr>
        <p:spPr>
          <a:xfrm>
            <a:off x="5943602" y="6367376"/>
            <a:ext cx="3086100" cy="365125"/>
          </a:xfrm>
        </p:spPr>
        <p:txBody>
          <a:bodyPr/>
          <a:lstStyle>
            <a:lvl1pPr>
              <a:defRPr sz="1200" b="0">
                <a:solidFill>
                  <a:srgbClr val="EA7600"/>
                </a:solidFill>
                <a:latin typeface="+mn-lt"/>
              </a:defRPr>
            </a:lvl1pPr>
          </a:lstStyle>
          <a:p>
            <a:pPr algn="r"/>
            <a:r>
              <a:rPr lang="en-GB" dirty="0"/>
              <a:t>Year 4</a:t>
            </a:r>
          </a:p>
        </p:txBody>
      </p:sp>
    </p:spTree>
    <p:extLst>
      <p:ext uri="{BB962C8B-B14F-4D97-AF65-F5344CB8AC3E}">
        <p14:creationId xmlns:p14="http://schemas.microsoft.com/office/powerpoint/2010/main" val="12918710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4368039" y="6520172"/>
            <a:ext cx="433119" cy="365125"/>
          </a:xfrm>
          <a:prstGeom prst="rect">
            <a:avLst/>
          </a:prstGeom>
        </p:spPr>
        <p:txBody>
          <a:bodyPr/>
          <a:lstStyle>
            <a:lvl1pPr algn="ctr">
              <a:defRPr sz="1292">
                <a:solidFill>
                  <a:schemeClr val="bg2">
                    <a:lumMod val="75000"/>
                  </a:schemeClr>
                </a:solidFill>
                <a:latin typeface="Gill Sans MT" panose="020B0502020104020203" pitchFamily="34" charset="0"/>
              </a:defRPr>
            </a:lvl1pPr>
          </a:lstStyle>
          <a:p>
            <a:fld id="{48BAC8EC-B437-49E7-9790-CFA1DD0E61BE}" type="slidenum">
              <a:rPr lang="en-GB" smtClean="0"/>
              <a:pPr/>
              <a:t>‹#›</a:t>
            </a:fld>
            <a:endParaRPr lang="en-GB"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27339" y="104675"/>
            <a:ext cx="884314" cy="958007"/>
          </a:xfrm>
          <a:prstGeom prst="rect">
            <a:avLst/>
          </a:prstGeom>
        </p:spPr>
      </p:pic>
      <p:sp>
        <p:nvSpPr>
          <p:cNvPr id="4" name="TextBox 3"/>
          <p:cNvSpPr txBox="1"/>
          <p:nvPr userDrawn="1"/>
        </p:nvSpPr>
        <p:spPr>
          <a:xfrm>
            <a:off x="7427126" y="6520172"/>
            <a:ext cx="2284738" cy="262829"/>
          </a:xfrm>
          <a:prstGeom prst="rect">
            <a:avLst/>
          </a:prstGeom>
          <a:noFill/>
        </p:spPr>
        <p:txBody>
          <a:bodyPr wrap="square" rtlCol="0">
            <a:spAutoFit/>
          </a:bodyPr>
          <a:lstStyle/>
          <a:p>
            <a:r>
              <a:rPr lang="en-GB" sz="1108" dirty="0" smtClean="0"/>
              <a:t>© White</a:t>
            </a:r>
            <a:r>
              <a:rPr lang="en-GB" sz="1108" baseline="0" dirty="0" smtClean="0"/>
              <a:t> Rose Maths 2019</a:t>
            </a:r>
            <a:endParaRPr lang="en-GB" sz="1108" dirty="0"/>
          </a:p>
        </p:txBody>
      </p:sp>
    </p:spTree>
    <p:extLst>
      <p:ext uri="{BB962C8B-B14F-4D97-AF65-F5344CB8AC3E}">
        <p14:creationId xmlns:p14="http://schemas.microsoft.com/office/powerpoint/2010/main" val="252553960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r>
              <a:rPr lang="en-GB" dirty="0"/>
              <a:t>Year 4</a:t>
            </a:r>
          </a:p>
        </p:txBody>
      </p:sp>
      <p:sp>
        <p:nvSpPr>
          <p:cNvPr id="6" name="Slide Number Placeholder 5"/>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3763184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r>
              <a:rPr lang="en-GB" dirty="0"/>
              <a:t>Year 4</a:t>
            </a:r>
          </a:p>
        </p:txBody>
      </p:sp>
      <p:sp>
        <p:nvSpPr>
          <p:cNvPr id="6" name="Slide Number Placeholder 5"/>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3391776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r>
              <a:rPr lang="en-GB" dirty="0"/>
              <a:t>Year 4</a:t>
            </a:r>
          </a:p>
        </p:txBody>
      </p:sp>
      <p:sp>
        <p:nvSpPr>
          <p:cNvPr id="7" name="Slide Number Placeholder 6"/>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686770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r>
              <a:rPr lang="en-GB" dirty="0"/>
              <a:t>Year 4</a:t>
            </a:r>
          </a:p>
        </p:txBody>
      </p:sp>
      <p:sp>
        <p:nvSpPr>
          <p:cNvPr id="9" name="Slide Number Placeholder 8"/>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3882469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GB" dirty="0"/>
          </a:p>
        </p:txBody>
      </p:sp>
      <p:sp>
        <p:nvSpPr>
          <p:cNvPr id="4" name="Footer Placeholder 3"/>
          <p:cNvSpPr>
            <a:spLocks noGrp="1"/>
          </p:cNvSpPr>
          <p:nvPr>
            <p:ph type="ftr" sz="quarter" idx="11"/>
          </p:nvPr>
        </p:nvSpPr>
        <p:spPr/>
        <p:txBody>
          <a:bodyPr/>
          <a:lstStyle/>
          <a:p>
            <a:r>
              <a:rPr lang="en-GB" dirty="0"/>
              <a:t>Year 4</a:t>
            </a:r>
          </a:p>
        </p:txBody>
      </p:sp>
      <p:sp>
        <p:nvSpPr>
          <p:cNvPr id="5" name="Slide Number Placeholder 4"/>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766172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dirty="0"/>
          </a:p>
        </p:txBody>
      </p:sp>
      <p:sp>
        <p:nvSpPr>
          <p:cNvPr id="3" name="Footer Placeholder 2"/>
          <p:cNvSpPr>
            <a:spLocks noGrp="1"/>
          </p:cNvSpPr>
          <p:nvPr>
            <p:ph type="ftr" sz="quarter" idx="11"/>
          </p:nvPr>
        </p:nvSpPr>
        <p:spPr/>
        <p:txBody>
          <a:bodyPr/>
          <a:lstStyle/>
          <a:p>
            <a:r>
              <a:rPr lang="en-GB" dirty="0"/>
              <a:t>Year 4</a:t>
            </a:r>
          </a:p>
        </p:txBody>
      </p:sp>
      <p:sp>
        <p:nvSpPr>
          <p:cNvPr id="4" name="Slide Number Placeholder 3"/>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3848032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r>
              <a:rPr lang="en-GB" dirty="0"/>
              <a:t>Year 4</a:t>
            </a:r>
          </a:p>
        </p:txBody>
      </p:sp>
      <p:sp>
        <p:nvSpPr>
          <p:cNvPr id="7" name="Slide Number Placeholder 6"/>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686641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r>
              <a:rPr lang="en-GB" dirty="0"/>
              <a:t>Year 4</a:t>
            </a:r>
          </a:p>
        </p:txBody>
      </p:sp>
      <p:sp>
        <p:nvSpPr>
          <p:cNvPr id="7" name="Slide Number Placeholder 6"/>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3111712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1000">
              <a:srgbClr val="F2F2F2"/>
            </a:gs>
            <a:gs pos="0">
              <a:srgbClr val="FFF2CC"/>
            </a:gs>
            <a:gs pos="100000">
              <a:srgbClr val="FFE699"/>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a:t>Year 4</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0EE811-478C-4958-8104-2A70B5A19611}" type="slidenum">
              <a:rPr lang="en-GB" smtClean="0"/>
              <a:t>‹#›</a:t>
            </a:fld>
            <a:endParaRPr lang="en-GB" dirty="0"/>
          </a:p>
        </p:txBody>
      </p:sp>
    </p:spTree>
    <p:extLst>
      <p:ext uri="{BB962C8B-B14F-4D97-AF65-F5344CB8AC3E}">
        <p14:creationId xmlns:p14="http://schemas.microsoft.com/office/powerpoint/2010/main" val="4128276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32.png"/><Relationship Id="rId4" Type="http://schemas.openxmlformats.org/officeDocument/2006/relationships/image" Target="../media/image31.jpg"/></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1.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13.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8.xml"/><Relationship Id="rId1" Type="http://schemas.openxmlformats.org/officeDocument/2006/relationships/slideLayout" Target="../slideLayouts/slideLayout13.xml"/><Relationship Id="rId5" Type="http://schemas.openxmlformats.org/officeDocument/2006/relationships/image" Target="../media/image35.png"/><Relationship Id="rId4" Type="http://schemas.openxmlformats.org/officeDocument/2006/relationships/image" Target="../media/image54.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30.xml"/><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56.jpg"/></Relationships>
</file>

<file path=ppt/slides/_rels/slide39.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12.xml"/><Relationship Id="rId5" Type="http://schemas.openxmlformats.org/officeDocument/2006/relationships/image" Target="../media/image58.png"/><Relationship Id="rId4" Type="http://schemas.openxmlformats.org/officeDocument/2006/relationships/image" Target="../media/image57.png"/></Relationships>
</file>

<file path=ppt/slides/_rels/slide4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4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openxmlformats.org/officeDocument/2006/relationships/image" Target="../media/image62.png"/></Relationships>
</file>

<file path=ppt/slides/_rels/slide4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8.xml"/><Relationship Id="rId1" Type="http://schemas.openxmlformats.org/officeDocument/2006/relationships/slideLayout" Target="../slideLayouts/slideLayout12.xml"/><Relationship Id="rId4" Type="http://schemas.openxmlformats.org/officeDocument/2006/relationships/image" Target="../media/image6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smtClean="0"/>
              <a:t>Year 4</a:t>
            </a:r>
            <a:endParaRPr lang="en-GB" dirty="0"/>
          </a:p>
        </p:txBody>
      </p:sp>
      <p:sp>
        <p:nvSpPr>
          <p:cNvPr id="3" name="Slide Number Placeholder 2"/>
          <p:cNvSpPr>
            <a:spLocks noGrp="1"/>
          </p:cNvSpPr>
          <p:nvPr>
            <p:ph type="sldNum" sz="quarter" idx="12"/>
          </p:nvPr>
        </p:nvSpPr>
        <p:spPr/>
        <p:txBody>
          <a:bodyPr/>
          <a:lstStyle/>
          <a:p>
            <a:fld id="{BA0EE811-478C-4958-8104-2A70B5A19611}" type="slidenum">
              <a:rPr lang="en-GB" smtClean="0"/>
              <a:t>1</a:t>
            </a:fld>
            <a:endParaRPr lang="en-GB" dirty="0"/>
          </a:p>
        </p:txBody>
      </p:sp>
      <p:pic>
        <p:nvPicPr>
          <p:cNvPr id="4" name="Picture 3"/>
          <p:cNvPicPr>
            <a:picLocks noChangeAspect="1"/>
          </p:cNvPicPr>
          <p:nvPr/>
        </p:nvPicPr>
        <p:blipFill>
          <a:blip r:embed="rId2"/>
          <a:stretch>
            <a:fillRect/>
          </a:stretch>
        </p:blipFill>
        <p:spPr>
          <a:xfrm>
            <a:off x="871537" y="1362075"/>
            <a:ext cx="7400925" cy="4133850"/>
          </a:xfrm>
          <a:prstGeom prst="rect">
            <a:avLst/>
          </a:prstGeom>
        </p:spPr>
      </p:pic>
    </p:spTree>
    <p:extLst>
      <p:ext uri="{BB962C8B-B14F-4D97-AF65-F5344CB8AC3E}">
        <p14:creationId xmlns:p14="http://schemas.microsoft.com/office/powerpoint/2010/main" val="3440915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10</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4</a:t>
            </a:r>
          </a:p>
        </p:txBody>
      </p:sp>
      <p:sp>
        <p:nvSpPr>
          <p:cNvPr id="12" name="TextBox 11">
            <a:extLst>
              <a:ext uri="{FF2B5EF4-FFF2-40B4-BE49-F238E27FC236}">
                <a16:creationId xmlns:a16="http://schemas.microsoft.com/office/drawing/2014/main" id="{B69677ED-5C54-4353-B94F-C526DD00205C}"/>
              </a:ext>
            </a:extLst>
          </p:cNvPr>
          <p:cNvSpPr txBox="1"/>
          <p:nvPr/>
        </p:nvSpPr>
        <p:spPr>
          <a:xfrm>
            <a:off x="230981" y="138645"/>
            <a:ext cx="8784065" cy="400110"/>
          </a:xfrm>
          <a:prstGeom prst="rect">
            <a:avLst/>
          </a:prstGeom>
          <a:noFill/>
        </p:spPr>
        <p:txBody>
          <a:bodyPr wrap="square" rtlCol="0">
            <a:spAutoFit/>
          </a:bodyPr>
          <a:lstStyle/>
          <a:p>
            <a:pPr lvl="0">
              <a:buClr>
                <a:srgbClr val="EA7600"/>
              </a:buClr>
              <a:buSzPct val="120000"/>
            </a:pPr>
            <a:r>
              <a:rPr lang="en-GB" sz="2000" b="1" dirty="0">
                <a:solidFill>
                  <a:srgbClr val="253746"/>
                </a:solidFill>
              </a:rPr>
              <a:t>Day 1: </a:t>
            </a:r>
            <a:r>
              <a:rPr lang="en-GB" sz="2000" b="1" dirty="0">
                <a:solidFill>
                  <a:srgbClr val="5B9BD5">
                    <a:lumMod val="75000"/>
                  </a:srgbClr>
                </a:solidFill>
              </a:rPr>
              <a:t>Count up to solve 3-digit subtractions.</a:t>
            </a:r>
          </a:p>
        </p:txBody>
      </p:sp>
      <p:sp>
        <p:nvSpPr>
          <p:cNvPr id="7" name="Rounded Rectangle 1">
            <a:extLst>
              <a:ext uri="{FF2B5EF4-FFF2-40B4-BE49-F238E27FC236}">
                <a16:creationId xmlns:a16="http://schemas.microsoft.com/office/drawing/2014/main" id="{16D8D18D-89D4-44E0-B223-9664834BB146}"/>
              </a:ext>
            </a:extLst>
          </p:cNvPr>
          <p:cNvSpPr/>
          <p:nvPr/>
        </p:nvSpPr>
        <p:spPr>
          <a:xfrm>
            <a:off x="122156" y="3605577"/>
            <a:ext cx="8872010" cy="2251880"/>
          </a:xfrm>
          <a:prstGeom prst="roundRect">
            <a:avLst/>
          </a:prstGeom>
          <a:solidFill>
            <a:schemeClr val="bg1"/>
          </a:solidFill>
          <a:ln w="28575">
            <a:solidFill>
              <a:srgbClr val="EA7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a:extLst>
              <a:ext uri="{FF2B5EF4-FFF2-40B4-BE49-F238E27FC236}">
                <a16:creationId xmlns:a16="http://schemas.microsoft.com/office/drawing/2014/main" id="{6583091C-0DFE-4E07-AF26-D3F305FEF7F8}"/>
              </a:ext>
            </a:extLst>
          </p:cNvPr>
          <p:cNvPicPr>
            <a:picLocks noChangeAspect="1"/>
          </p:cNvPicPr>
          <p:nvPr/>
        </p:nvPicPr>
        <p:blipFill>
          <a:blip r:embed="rId3"/>
          <a:stretch>
            <a:fillRect/>
          </a:stretch>
        </p:blipFill>
        <p:spPr>
          <a:xfrm>
            <a:off x="8264992" y="4410447"/>
            <a:ext cx="657735" cy="615209"/>
          </a:xfrm>
          <a:prstGeom prst="rect">
            <a:avLst/>
          </a:prstGeom>
        </p:spPr>
      </p:pic>
      <p:pic>
        <p:nvPicPr>
          <p:cNvPr id="9" name="Picture 8">
            <a:extLst>
              <a:ext uri="{FF2B5EF4-FFF2-40B4-BE49-F238E27FC236}">
                <a16:creationId xmlns:a16="http://schemas.microsoft.com/office/drawing/2014/main" id="{F4519F8D-26D0-49F7-81BF-BFBA6193E369}"/>
              </a:ext>
            </a:extLst>
          </p:cNvPr>
          <p:cNvPicPr>
            <a:picLocks noChangeAspect="1"/>
          </p:cNvPicPr>
          <p:nvPr/>
        </p:nvPicPr>
        <p:blipFill>
          <a:blip r:embed="rId3"/>
          <a:stretch>
            <a:fillRect/>
          </a:stretch>
        </p:blipFill>
        <p:spPr>
          <a:xfrm>
            <a:off x="6237125" y="4358482"/>
            <a:ext cx="657735" cy="615209"/>
          </a:xfrm>
          <a:prstGeom prst="rect">
            <a:avLst/>
          </a:prstGeom>
        </p:spPr>
      </p:pic>
      <p:pic>
        <p:nvPicPr>
          <p:cNvPr id="11" name="Picture 10">
            <a:extLst>
              <a:ext uri="{FF2B5EF4-FFF2-40B4-BE49-F238E27FC236}">
                <a16:creationId xmlns:a16="http://schemas.microsoft.com/office/drawing/2014/main" id="{30B67A5B-C53E-452B-A7DD-851214C4C96C}"/>
              </a:ext>
            </a:extLst>
          </p:cNvPr>
          <p:cNvPicPr>
            <a:picLocks noChangeAspect="1"/>
          </p:cNvPicPr>
          <p:nvPr/>
        </p:nvPicPr>
        <p:blipFill>
          <a:blip r:embed="rId3"/>
          <a:stretch>
            <a:fillRect/>
          </a:stretch>
        </p:blipFill>
        <p:spPr>
          <a:xfrm>
            <a:off x="361749" y="4411846"/>
            <a:ext cx="657735" cy="615209"/>
          </a:xfrm>
          <a:prstGeom prst="rect">
            <a:avLst/>
          </a:prstGeom>
        </p:spPr>
      </p:pic>
      <p:pic>
        <p:nvPicPr>
          <p:cNvPr id="13" name="Picture 12">
            <a:extLst>
              <a:ext uri="{FF2B5EF4-FFF2-40B4-BE49-F238E27FC236}">
                <a16:creationId xmlns:a16="http://schemas.microsoft.com/office/drawing/2014/main" id="{707C8E5D-C5B7-455A-B6C1-6D57E52FAFC9}"/>
              </a:ext>
            </a:extLst>
          </p:cNvPr>
          <p:cNvPicPr>
            <a:picLocks noChangeAspect="1"/>
          </p:cNvPicPr>
          <p:nvPr/>
        </p:nvPicPr>
        <p:blipFill>
          <a:blip r:embed="rId3"/>
          <a:stretch>
            <a:fillRect/>
          </a:stretch>
        </p:blipFill>
        <p:spPr>
          <a:xfrm>
            <a:off x="2259089" y="4404526"/>
            <a:ext cx="657735" cy="615209"/>
          </a:xfrm>
          <a:prstGeom prst="rect">
            <a:avLst/>
          </a:prstGeom>
        </p:spPr>
      </p:pic>
      <p:cxnSp>
        <p:nvCxnSpPr>
          <p:cNvPr id="14" name="Straight Connector 13">
            <a:extLst>
              <a:ext uri="{FF2B5EF4-FFF2-40B4-BE49-F238E27FC236}">
                <a16:creationId xmlns:a16="http://schemas.microsoft.com/office/drawing/2014/main" id="{5461B859-CB2B-4F18-930A-E76DED1D4707}"/>
              </a:ext>
            </a:extLst>
          </p:cNvPr>
          <p:cNvCxnSpPr>
            <a:cxnSpLocks/>
          </p:cNvCxnSpPr>
          <p:nvPr/>
        </p:nvCxnSpPr>
        <p:spPr>
          <a:xfrm>
            <a:off x="242651" y="5011289"/>
            <a:ext cx="8575062" cy="17662"/>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cxnSp>
        <p:nvCxnSpPr>
          <p:cNvPr id="15" name="Straight Connector 14">
            <a:extLst>
              <a:ext uri="{FF2B5EF4-FFF2-40B4-BE49-F238E27FC236}">
                <a16:creationId xmlns:a16="http://schemas.microsoft.com/office/drawing/2014/main" id="{3F97C865-9987-417D-9E2E-61C83CCA35B8}"/>
              </a:ext>
            </a:extLst>
          </p:cNvPr>
          <p:cNvCxnSpPr/>
          <p:nvPr/>
        </p:nvCxnSpPr>
        <p:spPr>
          <a:xfrm flipH="1">
            <a:off x="587995" y="5010114"/>
            <a:ext cx="1" cy="167026"/>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16" name="TextBox 15">
            <a:extLst>
              <a:ext uri="{FF2B5EF4-FFF2-40B4-BE49-F238E27FC236}">
                <a16:creationId xmlns:a16="http://schemas.microsoft.com/office/drawing/2014/main" id="{2B0343CC-01A7-42BA-BC79-F3A79951C59A}"/>
              </a:ext>
            </a:extLst>
          </p:cNvPr>
          <p:cNvSpPr txBox="1"/>
          <p:nvPr/>
        </p:nvSpPr>
        <p:spPr>
          <a:xfrm>
            <a:off x="276408" y="5134725"/>
            <a:ext cx="62317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alibri" panose="020F0502020204030204"/>
                <a:ea typeface="+mn-ea"/>
                <a:cs typeface="+mn-cs"/>
              </a:rPr>
              <a:t>625</a:t>
            </a:r>
          </a:p>
        </p:txBody>
      </p:sp>
      <p:grpSp>
        <p:nvGrpSpPr>
          <p:cNvPr id="17" name="Group 16">
            <a:extLst>
              <a:ext uri="{FF2B5EF4-FFF2-40B4-BE49-F238E27FC236}">
                <a16:creationId xmlns:a16="http://schemas.microsoft.com/office/drawing/2014/main" id="{82CD79F3-1085-48F0-BF8A-A61F9605A48A}"/>
              </a:ext>
            </a:extLst>
          </p:cNvPr>
          <p:cNvGrpSpPr/>
          <p:nvPr/>
        </p:nvGrpSpPr>
        <p:grpSpPr>
          <a:xfrm>
            <a:off x="587995" y="4061426"/>
            <a:ext cx="2328829" cy="1474798"/>
            <a:chOff x="1423517" y="3731312"/>
            <a:chExt cx="2183690" cy="1474798"/>
          </a:xfrm>
        </p:grpSpPr>
        <p:cxnSp>
          <p:nvCxnSpPr>
            <p:cNvPr id="18" name="Straight Connector 17">
              <a:extLst>
                <a:ext uri="{FF2B5EF4-FFF2-40B4-BE49-F238E27FC236}">
                  <a16:creationId xmlns:a16="http://schemas.microsoft.com/office/drawing/2014/main" id="{6E24F5E3-467B-4F3D-96DA-1D837F0A7992}"/>
                </a:ext>
              </a:extLst>
            </p:cNvPr>
            <p:cNvCxnSpPr/>
            <p:nvPr/>
          </p:nvCxnSpPr>
          <p:spPr>
            <a:xfrm flipH="1">
              <a:off x="3175430" y="4680000"/>
              <a:ext cx="1" cy="167026"/>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19" name="TextBox 18">
              <a:extLst>
                <a:ext uri="{FF2B5EF4-FFF2-40B4-BE49-F238E27FC236}">
                  <a16:creationId xmlns:a16="http://schemas.microsoft.com/office/drawing/2014/main" id="{61452C65-2058-4B4A-9A33-1EAFCA3FDFC4}"/>
                </a:ext>
              </a:extLst>
            </p:cNvPr>
            <p:cNvSpPr txBox="1"/>
            <p:nvPr/>
          </p:nvSpPr>
          <p:spPr>
            <a:xfrm>
              <a:off x="2668410" y="4806000"/>
              <a:ext cx="93879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noProof="0" dirty="0">
                  <a:solidFill>
                    <a:srgbClr val="002060"/>
                  </a:solidFill>
                  <a:latin typeface="Calibri" panose="020F0502020204030204"/>
                </a:rPr>
                <a:t> </a:t>
              </a:r>
              <a:r>
                <a:rPr lang="en-US" sz="2000" b="1" noProof="0" dirty="0">
                  <a:solidFill>
                    <a:srgbClr val="002060"/>
                  </a:solidFill>
                  <a:latin typeface="Calibri" panose="020F0502020204030204"/>
                </a:rPr>
                <a:t>700</a:t>
              </a:r>
              <a:endParaRPr kumimoji="0" lang="en-GB" sz="2000" b="1" i="0" u="none" strike="noStrike" kern="1200" cap="none" spc="0" normalizeH="0" baseline="0" noProof="0" dirty="0">
                <a:ln>
                  <a:noFill/>
                </a:ln>
                <a:solidFill>
                  <a:srgbClr val="002060"/>
                </a:solidFill>
                <a:effectLst/>
                <a:uLnTx/>
                <a:uFillTx/>
                <a:latin typeface="Calibri" panose="020F0502020204030204"/>
              </a:endParaRPr>
            </a:p>
          </p:txBody>
        </p:sp>
        <p:grpSp>
          <p:nvGrpSpPr>
            <p:cNvPr id="20" name="Group 19">
              <a:extLst>
                <a:ext uri="{FF2B5EF4-FFF2-40B4-BE49-F238E27FC236}">
                  <a16:creationId xmlns:a16="http://schemas.microsoft.com/office/drawing/2014/main" id="{5DC5BAE7-1557-4FAE-8F46-06136AFA90F2}"/>
                </a:ext>
              </a:extLst>
            </p:cNvPr>
            <p:cNvGrpSpPr/>
            <p:nvPr/>
          </p:nvGrpSpPr>
          <p:grpSpPr>
            <a:xfrm>
              <a:off x="1423517" y="3731312"/>
              <a:ext cx="1751914" cy="964230"/>
              <a:chOff x="2247895" y="3530429"/>
              <a:chExt cx="1723265" cy="1167682"/>
            </a:xfrm>
          </p:grpSpPr>
          <p:sp>
            <p:nvSpPr>
              <p:cNvPr id="21" name="Freeform: Shape 17">
                <a:extLst>
                  <a:ext uri="{FF2B5EF4-FFF2-40B4-BE49-F238E27FC236}">
                    <a16:creationId xmlns:a16="http://schemas.microsoft.com/office/drawing/2014/main" id="{507872B4-F473-41D4-B7AF-EA7EF79F0869}"/>
                  </a:ext>
                </a:extLst>
              </p:cNvPr>
              <p:cNvSpPr/>
              <p:nvPr/>
            </p:nvSpPr>
            <p:spPr>
              <a:xfrm>
                <a:off x="2247895" y="4054792"/>
                <a:ext cx="1723265" cy="643319"/>
              </a:xfrm>
              <a:custGeom>
                <a:avLst/>
                <a:gdLst>
                  <a:gd name="connsiteX0" fmla="*/ 0 w 1990725"/>
                  <a:gd name="connsiteY0" fmla="*/ 323850 h 323850"/>
                  <a:gd name="connsiteX1" fmla="*/ 1047750 w 1990725"/>
                  <a:gd name="connsiteY1" fmla="*/ 0 h 323850"/>
                  <a:gd name="connsiteX2" fmla="*/ 1990725 w 1990725"/>
                  <a:gd name="connsiteY2" fmla="*/ 323850 h 323850"/>
                  <a:gd name="connsiteX3" fmla="*/ 1990725 w 1990725"/>
                  <a:gd name="connsiteY3" fmla="*/ 323850 h 323850"/>
                  <a:gd name="connsiteX4" fmla="*/ 1990725 w 1990725"/>
                  <a:gd name="connsiteY4" fmla="*/ 32385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25" h="323850">
                    <a:moveTo>
                      <a:pt x="0" y="323850"/>
                    </a:moveTo>
                    <a:cubicBezTo>
                      <a:pt x="357981" y="161925"/>
                      <a:pt x="715963" y="0"/>
                      <a:pt x="1047750" y="0"/>
                    </a:cubicBezTo>
                    <a:cubicBezTo>
                      <a:pt x="1379537" y="0"/>
                      <a:pt x="1990725" y="323850"/>
                      <a:pt x="1990725" y="323850"/>
                    </a:cubicBezTo>
                    <a:lnTo>
                      <a:pt x="1990725" y="323850"/>
                    </a:lnTo>
                    <a:lnTo>
                      <a:pt x="1990725" y="323850"/>
                    </a:lnTo>
                  </a:path>
                </a:pathLst>
              </a:custGeom>
              <a:noFill/>
              <a:ln w="19050" cap="flat" cmpd="sng" algn="ctr">
                <a:solidFill>
                  <a:srgbClr val="00206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11E669F0-679A-4F43-9217-D6A85CE8F122}"/>
                  </a:ext>
                </a:extLst>
              </p:cNvPr>
              <p:cNvSpPr txBox="1"/>
              <p:nvPr/>
            </p:nvSpPr>
            <p:spPr>
              <a:xfrm>
                <a:off x="2671257" y="3530429"/>
                <a:ext cx="834728" cy="48453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noProof="0" dirty="0">
                    <a:solidFill>
                      <a:srgbClr val="C00000"/>
                    </a:solidFill>
                    <a:latin typeface="Calibri" panose="020F0502020204030204"/>
                  </a:rPr>
                  <a:t>75</a:t>
                </a:r>
                <a:endParaRPr kumimoji="0" lang="en-GB" sz="2000" b="1" i="0" u="none" strike="noStrike" kern="1200" cap="none" spc="0" normalizeH="0" baseline="0" noProof="0" dirty="0">
                  <a:ln>
                    <a:noFill/>
                  </a:ln>
                  <a:solidFill>
                    <a:srgbClr val="C00000"/>
                  </a:solidFill>
                  <a:effectLst/>
                  <a:uLnTx/>
                  <a:uFillTx/>
                  <a:latin typeface="Calibri" panose="020F0502020204030204"/>
                </a:endParaRPr>
              </a:p>
            </p:txBody>
          </p:sp>
        </p:grpSp>
      </p:grpSp>
      <p:grpSp>
        <p:nvGrpSpPr>
          <p:cNvPr id="23" name="Group 22">
            <a:extLst>
              <a:ext uri="{FF2B5EF4-FFF2-40B4-BE49-F238E27FC236}">
                <a16:creationId xmlns:a16="http://schemas.microsoft.com/office/drawing/2014/main" id="{CAE9330B-ACF1-4619-9765-52FA789E0952}"/>
              </a:ext>
            </a:extLst>
          </p:cNvPr>
          <p:cNvGrpSpPr/>
          <p:nvPr/>
        </p:nvGrpSpPr>
        <p:grpSpPr>
          <a:xfrm>
            <a:off x="2456349" y="4012287"/>
            <a:ext cx="4448976" cy="1523937"/>
            <a:chOff x="3179883" y="3698215"/>
            <a:chExt cx="5533141" cy="1523937"/>
          </a:xfrm>
        </p:grpSpPr>
        <p:cxnSp>
          <p:nvCxnSpPr>
            <p:cNvPr id="24" name="Straight Connector 23">
              <a:extLst>
                <a:ext uri="{FF2B5EF4-FFF2-40B4-BE49-F238E27FC236}">
                  <a16:creationId xmlns:a16="http://schemas.microsoft.com/office/drawing/2014/main" id="{34ED688B-C8DD-438C-A881-918DA5A46F4A}"/>
                </a:ext>
              </a:extLst>
            </p:cNvPr>
            <p:cNvCxnSpPr/>
            <p:nvPr/>
          </p:nvCxnSpPr>
          <p:spPr>
            <a:xfrm flipH="1">
              <a:off x="8300392" y="4696042"/>
              <a:ext cx="1" cy="167026"/>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25" name="TextBox 24">
              <a:extLst>
                <a:ext uri="{FF2B5EF4-FFF2-40B4-BE49-F238E27FC236}">
                  <a16:creationId xmlns:a16="http://schemas.microsoft.com/office/drawing/2014/main" id="{A997F719-BAD0-48D5-805D-52A1DC5A0582}"/>
                </a:ext>
              </a:extLst>
            </p:cNvPr>
            <p:cNvSpPr txBox="1"/>
            <p:nvPr/>
          </p:nvSpPr>
          <p:spPr>
            <a:xfrm>
              <a:off x="7910269" y="4822042"/>
              <a:ext cx="80275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noProof="0" dirty="0">
                  <a:solidFill>
                    <a:srgbClr val="002060"/>
                  </a:solidFill>
                  <a:latin typeface="Calibri" panose="020F0502020204030204"/>
                </a:rPr>
                <a:t>80</a:t>
              </a:r>
              <a:r>
                <a:rPr kumimoji="0" lang="en-GB" sz="2000" b="1" i="0" u="none" strike="noStrike" kern="1200" cap="none" spc="0" normalizeH="0" baseline="0" noProof="0" dirty="0">
                  <a:ln>
                    <a:noFill/>
                  </a:ln>
                  <a:solidFill>
                    <a:srgbClr val="002060"/>
                  </a:solidFill>
                  <a:effectLst/>
                  <a:uLnTx/>
                  <a:uFillTx/>
                  <a:latin typeface="Calibri" panose="020F0502020204030204"/>
                </a:rPr>
                <a:t>0</a:t>
              </a:r>
            </a:p>
          </p:txBody>
        </p:sp>
        <p:grpSp>
          <p:nvGrpSpPr>
            <p:cNvPr id="26" name="Group 25">
              <a:extLst>
                <a:ext uri="{FF2B5EF4-FFF2-40B4-BE49-F238E27FC236}">
                  <a16:creationId xmlns:a16="http://schemas.microsoft.com/office/drawing/2014/main" id="{66E33C36-032B-42F4-BF96-E3C2FA91C86E}"/>
                </a:ext>
              </a:extLst>
            </p:cNvPr>
            <p:cNvGrpSpPr/>
            <p:nvPr/>
          </p:nvGrpSpPr>
          <p:grpSpPr>
            <a:xfrm>
              <a:off x="3179883" y="3698215"/>
              <a:ext cx="5118276" cy="999002"/>
              <a:chOff x="4899514" y="3450136"/>
              <a:chExt cx="6525675" cy="1271942"/>
            </a:xfrm>
          </p:grpSpPr>
          <p:sp>
            <p:nvSpPr>
              <p:cNvPr id="27" name="Freeform: Shape 18">
                <a:extLst>
                  <a:ext uri="{FF2B5EF4-FFF2-40B4-BE49-F238E27FC236}">
                    <a16:creationId xmlns:a16="http://schemas.microsoft.com/office/drawing/2014/main" id="{1CE53C2C-D36A-494A-8AB5-150C406F8085}"/>
                  </a:ext>
                </a:extLst>
              </p:cNvPr>
              <p:cNvSpPr/>
              <p:nvPr/>
            </p:nvSpPr>
            <p:spPr>
              <a:xfrm>
                <a:off x="4899514" y="3918695"/>
                <a:ext cx="6525675" cy="803383"/>
              </a:xfrm>
              <a:custGeom>
                <a:avLst/>
                <a:gdLst>
                  <a:gd name="connsiteX0" fmla="*/ 0 w 1990725"/>
                  <a:gd name="connsiteY0" fmla="*/ 323850 h 323850"/>
                  <a:gd name="connsiteX1" fmla="*/ 1047750 w 1990725"/>
                  <a:gd name="connsiteY1" fmla="*/ 0 h 323850"/>
                  <a:gd name="connsiteX2" fmla="*/ 1990725 w 1990725"/>
                  <a:gd name="connsiteY2" fmla="*/ 323850 h 323850"/>
                  <a:gd name="connsiteX3" fmla="*/ 1990725 w 1990725"/>
                  <a:gd name="connsiteY3" fmla="*/ 323850 h 323850"/>
                  <a:gd name="connsiteX4" fmla="*/ 1990725 w 1990725"/>
                  <a:gd name="connsiteY4" fmla="*/ 32385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25" h="323850">
                    <a:moveTo>
                      <a:pt x="0" y="323850"/>
                    </a:moveTo>
                    <a:cubicBezTo>
                      <a:pt x="357981" y="161925"/>
                      <a:pt x="715963" y="0"/>
                      <a:pt x="1047750" y="0"/>
                    </a:cubicBezTo>
                    <a:cubicBezTo>
                      <a:pt x="1379537" y="0"/>
                      <a:pt x="1990725" y="323850"/>
                      <a:pt x="1990725" y="323850"/>
                    </a:cubicBezTo>
                    <a:lnTo>
                      <a:pt x="1990725" y="323850"/>
                    </a:lnTo>
                    <a:lnTo>
                      <a:pt x="1990725" y="323850"/>
                    </a:lnTo>
                  </a:path>
                </a:pathLst>
              </a:custGeom>
              <a:noFill/>
              <a:ln w="19050" cap="flat" cmpd="sng" algn="ctr">
                <a:solidFill>
                  <a:srgbClr val="00206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DE1627C3-27B5-4141-A1B6-AAC733C1A75D}"/>
                  </a:ext>
                </a:extLst>
              </p:cNvPr>
              <p:cNvSpPr txBox="1"/>
              <p:nvPr/>
            </p:nvSpPr>
            <p:spPr>
              <a:xfrm>
                <a:off x="7525378" y="3450136"/>
                <a:ext cx="1019043" cy="5094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C00000"/>
                    </a:solidFill>
                    <a:latin typeface="Calibri" panose="020F0502020204030204"/>
                  </a:rPr>
                  <a:t>100</a:t>
                </a:r>
                <a:endParaRPr kumimoji="0" lang="en-GB" sz="2000" b="1" i="0" u="none" strike="noStrike" kern="1200" cap="none" spc="0" normalizeH="0" baseline="0" noProof="0" dirty="0">
                  <a:ln>
                    <a:noFill/>
                  </a:ln>
                  <a:solidFill>
                    <a:srgbClr val="C00000"/>
                  </a:solidFill>
                  <a:effectLst/>
                  <a:uLnTx/>
                  <a:uFillTx/>
                  <a:latin typeface="Calibri" panose="020F0502020204030204"/>
                </a:endParaRPr>
              </a:p>
            </p:txBody>
          </p:sp>
        </p:grpSp>
      </p:grpSp>
      <p:cxnSp>
        <p:nvCxnSpPr>
          <p:cNvPr id="29" name="Straight Connector 28">
            <a:extLst>
              <a:ext uri="{FF2B5EF4-FFF2-40B4-BE49-F238E27FC236}">
                <a16:creationId xmlns:a16="http://schemas.microsoft.com/office/drawing/2014/main" id="{558FBA29-2B6C-4A7B-96D9-C98E53972C24}"/>
              </a:ext>
            </a:extLst>
          </p:cNvPr>
          <p:cNvCxnSpPr/>
          <p:nvPr/>
        </p:nvCxnSpPr>
        <p:spPr>
          <a:xfrm flipH="1">
            <a:off x="8561970" y="5010114"/>
            <a:ext cx="0" cy="167026"/>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30" name="TextBox 29">
            <a:extLst>
              <a:ext uri="{FF2B5EF4-FFF2-40B4-BE49-F238E27FC236}">
                <a16:creationId xmlns:a16="http://schemas.microsoft.com/office/drawing/2014/main" id="{48E7BA6D-0520-4AC4-A760-1D534BCB3EF8}"/>
              </a:ext>
            </a:extLst>
          </p:cNvPr>
          <p:cNvSpPr txBox="1"/>
          <p:nvPr/>
        </p:nvSpPr>
        <p:spPr>
          <a:xfrm>
            <a:off x="8242662" y="5136114"/>
            <a:ext cx="68282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noProof="0" dirty="0">
                <a:solidFill>
                  <a:srgbClr val="002060"/>
                </a:solidFill>
                <a:latin typeface="Calibri" panose="020F0502020204030204"/>
              </a:rPr>
              <a:t>874</a:t>
            </a:r>
            <a:endParaRPr kumimoji="0" lang="en-GB" sz="2000" b="1" i="0" u="none" strike="noStrike" kern="1200" cap="none" spc="0" normalizeH="0" baseline="0" noProof="0" dirty="0">
              <a:ln>
                <a:noFill/>
              </a:ln>
              <a:solidFill>
                <a:srgbClr val="002060"/>
              </a:solidFill>
              <a:effectLst/>
              <a:uLnTx/>
              <a:uFillTx/>
              <a:latin typeface="Calibri" panose="020F0502020204030204"/>
            </a:endParaRPr>
          </a:p>
        </p:txBody>
      </p:sp>
      <p:grpSp>
        <p:nvGrpSpPr>
          <p:cNvPr id="31" name="Group 30">
            <a:extLst>
              <a:ext uri="{FF2B5EF4-FFF2-40B4-BE49-F238E27FC236}">
                <a16:creationId xmlns:a16="http://schemas.microsoft.com/office/drawing/2014/main" id="{61F62101-D485-4727-9AD1-82F7F4A34EE6}"/>
              </a:ext>
            </a:extLst>
          </p:cNvPr>
          <p:cNvGrpSpPr/>
          <p:nvPr/>
        </p:nvGrpSpPr>
        <p:grpSpPr>
          <a:xfrm>
            <a:off x="5925856" y="4063142"/>
            <a:ext cx="3383694" cy="948148"/>
            <a:chOff x="2942439" y="3494460"/>
            <a:chExt cx="11018633" cy="1207193"/>
          </a:xfrm>
        </p:grpSpPr>
        <p:sp>
          <p:nvSpPr>
            <p:cNvPr id="32" name="Freeform: Shape 18">
              <a:extLst>
                <a:ext uri="{FF2B5EF4-FFF2-40B4-BE49-F238E27FC236}">
                  <a16:creationId xmlns:a16="http://schemas.microsoft.com/office/drawing/2014/main" id="{42A6FAA1-BDCC-4BD3-96A8-F075F6118171}"/>
                </a:ext>
              </a:extLst>
            </p:cNvPr>
            <p:cNvSpPr/>
            <p:nvPr/>
          </p:nvSpPr>
          <p:spPr>
            <a:xfrm>
              <a:off x="5081029" y="4120419"/>
              <a:ext cx="6445627" cy="581234"/>
            </a:xfrm>
            <a:custGeom>
              <a:avLst/>
              <a:gdLst>
                <a:gd name="connsiteX0" fmla="*/ 0 w 1990725"/>
                <a:gd name="connsiteY0" fmla="*/ 323850 h 323850"/>
                <a:gd name="connsiteX1" fmla="*/ 1047750 w 1990725"/>
                <a:gd name="connsiteY1" fmla="*/ 0 h 323850"/>
                <a:gd name="connsiteX2" fmla="*/ 1990725 w 1990725"/>
                <a:gd name="connsiteY2" fmla="*/ 323850 h 323850"/>
                <a:gd name="connsiteX3" fmla="*/ 1990725 w 1990725"/>
                <a:gd name="connsiteY3" fmla="*/ 323850 h 323850"/>
                <a:gd name="connsiteX4" fmla="*/ 1990725 w 1990725"/>
                <a:gd name="connsiteY4" fmla="*/ 32385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25" h="323850">
                  <a:moveTo>
                    <a:pt x="0" y="323850"/>
                  </a:moveTo>
                  <a:cubicBezTo>
                    <a:pt x="357981" y="161925"/>
                    <a:pt x="715963" y="0"/>
                    <a:pt x="1047750" y="0"/>
                  </a:cubicBezTo>
                  <a:cubicBezTo>
                    <a:pt x="1379537" y="0"/>
                    <a:pt x="1990725" y="323850"/>
                    <a:pt x="1990725" y="323850"/>
                  </a:cubicBezTo>
                  <a:lnTo>
                    <a:pt x="1990725" y="323850"/>
                  </a:lnTo>
                  <a:lnTo>
                    <a:pt x="1990725" y="323850"/>
                  </a:lnTo>
                </a:path>
              </a:pathLst>
            </a:custGeom>
            <a:noFill/>
            <a:ln w="19050" cap="flat" cmpd="sng" algn="ctr">
              <a:solidFill>
                <a:srgbClr val="00206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33" name="TextBox 32">
              <a:extLst>
                <a:ext uri="{FF2B5EF4-FFF2-40B4-BE49-F238E27FC236}">
                  <a16:creationId xmlns:a16="http://schemas.microsoft.com/office/drawing/2014/main" id="{704818DC-CF63-45FA-9F12-2E2E5602232E}"/>
                </a:ext>
              </a:extLst>
            </p:cNvPr>
            <p:cNvSpPr txBox="1"/>
            <p:nvPr/>
          </p:nvSpPr>
          <p:spPr>
            <a:xfrm>
              <a:off x="2942439" y="3494460"/>
              <a:ext cx="11018633" cy="5094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C00000"/>
                  </a:solidFill>
                  <a:latin typeface="Calibri" panose="020F0502020204030204"/>
                </a:rPr>
                <a:t>74</a:t>
              </a:r>
              <a:endParaRPr kumimoji="0" lang="en-GB" sz="2000" b="1" i="0" u="none" strike="noStrike" kern="1200" cap="none" spc="0" normalizeH="0" baseline="0" noProof="0" dirty="0">
                <a:ln>
                  <a:noFill/>
                </a:ln>
                <a:solidFill>
                  <a:srgbClr val="C00000"/>
                </a:solidFill>
                <a:effectLst/>
                <a:uLnTx/>
                <a:uFillTx/>
                <a:latin typeface="Calibri" panose="020F0502020204030204"/>
              </a:endParaRPr>
            </a:p>
          </p:txBody>
        </p:sp>
      </p:grpSp>
      <p:sp>
        <p:nvSpPr>
          <p:cNvPr id="34" name="Speech Bubble: Rectangle with Corners Rounded 10">
            <a:extLst>
              <a:ext uri="{FF2B5EF4-FFF2-40B4-BE49-F238E27FC236}">
                <a16:creationId xmlns:a16="http://schemas.microsoft.com/office/drawing/2014/main" id="{C2075B1D-A593-4F64-B42D-DFC0802EAEDE}"/>
              </a:ext>
            </a:extLst>
          </p:cNvPr>
          <p:cNvSpPr/>
          <p:nvPr/>
        </p:nvSpPr>
        <p:spPr>
          <a:xfrm>
            <a:off x="5994850" y="2856227"/>
            <a:ext cx="2927877" cy="616626"/>
          </a:xfrm>
          <a:prstGeom prst="wedgeEllipseCallout">
            <a:avLst>
              <a:gd name="adj1" fmla="val 15466"/>
              <a:gd name="adj2" fmla="val 123421"/>
            </a:avLst>
          </a:prstGeom>
          <a:solidFill>
            <a:srgbClr val="BDD7EE"/>
          </a:solidFill>
          <a:ln w="19050">
            <a:solidFill>
              <a:srgbClr val="1F4E79"/>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 then </a:t>
            </a:r>
            <a:r>
              <a:rPr lang="en-GB" sz="2000" b="1" dirty="0">
                <a:solidFill>
                  <a:srgbClr val="FF0000"/>
                </a:solidFill>
              </a:rPr>
              <a:t>74</a:t>
            </a:r>
            <a:r>
              <a:rPr lang="en-GB" sz="2000" b="1" dirty="0">
                <a:solidFill>
                  <a:srgbClr val="253746"/>
                </a:solidFill>
              </a:rPr>
              <a:t> to 874.</a:t>
            </a:r>
          </a:p>
        </p:txBody>
      </p:sp>
      <p:sp>
        <p:nvSpPr>
          <p:cNvPr id="35" name="Speech Bubble: Rectangle with Corners Rounded 10">
            <a:extLst>
              <a:ext uri="{FF2B5EF4-FFF2-40B4-BE49-F238E27FC236}">
                <a16:creationId xmlns:a16="http://schemas.microsoft.com/office/drawing/2014/main" id="{F6042774-3728-4422-BDE6-3B9E012F068A}"/>
              </a:ext>
            </a:extLst>
          </p:cNvPr>
          <p:cNvSpPr/>
          <p:nvPr/>
        </p:nvSpPr>
        <p:spPr>
          <a:xfrm>
            <a:off x="263272" y="2734432"/>
            <a:ext cx="2438440" cy="860216"/>
          </a:xfrm>
          <a:prstGeom prst="wedgeEllipseCallout">
            <a:avLst>
              <a:gd name="adj1" fmla="val -12609"/>
              <a:gd name="adj2" fmla="val 100561"/>
            </a:avLst>
          </a:prstGeom>
          <a:solidFill>
            <a:srgbClr val="BDD7EE"/>
          </a:solidFill>
          <a:ln w="19050">
            <a:solidFill>
              <a:srgbClr val="1F4E79"/>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Frog jumps </a:t>
            </a:r>
            <a:r>
              <a:rPr lang="en-GB" sz="2000" b="1" dirty="0">
                <a:solidFill>
                  <a:srgbClr val="FF0000"/>
                </a:solidFill>
              </a:rPr>
              <a:t>75</a:t>
            </a:r>
            <a:r>
              <a:rPr lang="en-GB" sz="2000" b="1" dirty="0">
                <a:solidFill>
                  <a:srgbClr val="C00000"/>
                </a:solidFill>
              </a:rPr>
              <a:t> </a:t>
            </a:r>
            <a:r>
              <a:rPr lang="en-GB" sz="2000" b="1" dirty="0">
                <a:solidFill>
                  <a:srgbClr val="253746"/>
                </a:solidFill>
              </a:rPr>
              <a:t>to 700…</a:t>
            </a:r>
          </a:p>
        </p:txBody>
      </p:sp>
      <p:sp>
        <p:nvSpPr>
          <p:cNvPr id="36" name="Speech Bubble: Rectangle with Corners Rounded 10">
            <a:extLst>
              <a:ext uri="{FF2B5EF4-FFF2-40B4-BE49-F238E27FC236}">
                <a16:creationId xmlns:a16="http://schemas.microsoft.com/office/drawing/2014/main" id="{FF3C387E-606E-45B0-9A53-AC60B45F3FF4}"/>
              </a:ext>
            </a:extLst>
          </p:cNvPr>
          <p:cNvSpPr/>
          <p:nvPr/>
        </p:nvSpPr>
        <p:spPr>
          <a:xfrm>
            <a:off x="2745532" y="2654804"/>
            <a:ext cx="3056688" cy="887842"/>
          </a:xfrm>
          <a:prstGeom prst="wedgeEllipseCallout">
            <a:avLst>
              <a:gd name="adj1" fmla="val 7932"/>
              <a:gd name="adj2" fmla="val 85967"/>
            </a:avLst>
          </a:prstGeom>
          <a:solidFill>
            <a:srgbClr val="BDD7EE"/>
          </a:solidFill>
          <a:ln w="19050">
            <a:solidFill>
              <a:srgbClr val="1F4E79"/>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 and then </a:t>
            </a:r>
            <a:r>
              <a:rPr lang="en-GB" sz="2000" b="1" dirty="0">
                <a:solidFill>
                  <a:srgbClr val="FF0000"/>
                </a:solidFill>
              </a:rPr>
              <a:t>100</a:t>
            </a:r>
            <a:r>
              <a:rPr lang="en-GB" sz="2000" b="1" dirty="0">
                <a:solidFill>
                  <a:srgbClr val="253746"/>
                </a:solidFill>
              </a:rPr>
              <a:t> to 800...</a:t>
            </a:r>
          </a:p>
        </p:txBody>
      </p:sp>
      <p:sp>
        <p:nvSpPr>
          <p:cNvPr id="37" name="Speech Bubble: Rectangle with Corners Rounded 10">
            <a:extLst>
              <a:ext uri="{FF2B5EF4-FFF2-40B4-BE49-F238E27FC236}">
                <a16:creationId xmlns:a16="http://schemas.microsoft.com/office/drawing/2014/main" id="{F6042774-3728-4422-BDE6-3B9E012F068A}"/>
              </a:ext>
            </a:extLst>
          </p:cNvPr>
          <p:cNvSpPr/>
          <p:nvPr/>
        </p:nvSpPr>
        <p:spPr>
          <a:xfrm>
            <a:off x="122156" y="538755"/>
            <a:ext cx="2438440" cy="860216"/>
          </a:xfrm>
          <a:prstGeom prst="wedgeEllipseCallout">
            <a:avLst>
              <a:gd name="adj1" fmla="val -47822"/>
              <a:gd name="adj2" fmla="val -44628"/>
            </a:avLst>
          </a:prstGeom>
          <a:solidFill>
            <a:srgbClr val="BDD7EE"/>
          </a:solidFill>
          <a:ln w="19050">
            <a:solidFill>
              <a:srgbClr val="1F4E79"/>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We can use Frog!</a:t>
            </a:r>
          </a:p>
        </p:txBody>
      </p:sp>
      <p:sp>
        <p:nvSpPr>
          <p:cNvPr id="38" name="Speech Bubble: Rectangle with Corners Rounded 10">
            <a:extLst>
              <a:ext uri="{FF2B5EF4-FFF2-40B4-BE49-F238E27FC236}">
                <a16:creationId xmlns:a16="http://schemas.microsoft.com/office/drawing/2014/main" id="{F6042774-3728-4422-BDE6-3B9E012F068A}"/>
              </a:ext>
            </a:extLst>
          </p:cNvPr>
          <p:cNvSpPr/>
          <p:nvPr/>
        </p:nvSpPr>
        <p:spPr>
          <a:xfrm>
            <a:off x="2731501" y="583639"/>
            <a:ext cx="4347479" cy="860216"/>
          </a:xfrm>
          <a:prstGeom prst="wedgeEllipseCallout">
            <a:avLst>
              <a:gd name="adj1" fmla="val -10665"/>
              <a:gd name="adj2" fmla="val 73338"/>
            </a:avLst>
          </a:prstGeom>
          <a:solidFill>
            <a:srgbClr val="BDD7EE"/>
          </a:solidFill>
          <a:ln w="19050">
            <a:solidFill>
              <a:srgbClr val="1F4E79"/>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Draw a number line and mark on 625 and 874…</a:t>
            </a:r>
          </a:p>
        </p:txBody>
      </p:sp>
      <p:sp>
        <p:nvSpPr>
          <p:cNvPr id="39" name="Speech Bubble: Rectangle with Corners Rounded 10">
            <a:extLst>
              <a:ext uri="{FF2B5EF4-FFF2-40B4-BE49-F238E27FC236}">
                <a16:creationId xmlns:a16="http://schemas.microsoft.com/office/drawing/2014/main" id="{F6042774-3728-4422-BDE6-3B9E012F068A}"/>
              </a:ext>
            </a:extLst>
          </p:cNvPr>
          <p:cNvSpPr/>
          <p:nvPr/>
        </p:nvSpPr>
        <p:spPr>
          <a:xfrm>
            <a:off x="4491678" y="1629709"/>
            <a:ext cx="4523368" cy="860216"/>
          </a:xfrm>
          <a:prstGeom prst="wedgeEllipseCallout">
            <a:avLst>
              <a:gd name="adj1" fmla="val -10665"/>
              <a:gd name="adj2" fmla="val 73338"/>
            </a:avLst>
          </a:prstGeom>
          <a:solidFill>
            <a:srgbClr val="BDD7EE"/>
          </a:solidFill>
          <a:ln w="19050">
            <a:solidFill>
              <a:srgbClr val="1F4E79"/>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FF0000"/>
                </a:solidFill>
              </a:rPr>
              <a:t>Add 100, 75 and 74 </a:t>
            </a:r>
            <a:r>
              <a:rPr lang="en-GB" sz="2000" b="1" dirty="0">
                <a:solidFill>
                  <a:srgbClr val="253746"/>
                </a:solidFill>
              </a:rPr>
              <a:t>to find how many miles left.</a:t>
            </a:r>
          </a:p>
        </p:txBody>
      </p:sp>
    </p:spTree>
    <p:extLst>
      <p:ext uri="{BB962C8B-B14F-4D97-AF65-F5344CB8AC3E}">
        <p14:creationId xmlns:p14="http://schemas.microsoft.com/office/powerpoint/2010/main" val="2640045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500"/>
                                        <p:tgtEl>
                                          <p:spTgt spid="17"/>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fade">
                                      <p:cBhvr>
                                        <p:cTn id="46" dur="500"/>
                                        <p:tgtEl>
                                          <p:spTgt spid="35"/>
                                        </p:tgtEl>
                                      </p:cBhvr>
                                    </p:animEffect>
                                  </p:childTnLst>
                                </p:cTn>
                              </p:par>
                              <p:par>
                                <p:cTn id="47" presetID="10" presetClass="exit" presetSubtype="0" fill="hold" nodeType="withEffect">
                                  <p:stCondLst>
                                    <p:cond delay="0"/>
                                  </p:stCondLst>
                                  <p:childTnLst>
                                    <p:animEffect transition="out" filter="fade">
                                      <p:cBhvr>
                                        <p:cTn id="48" dur="250"/>
                                        <p:tgtEl>
                                          <p:spTgt spid="11"/>
                                        </p:tgtEl>
                                      </p:cBhvr>
                                    </p:animEffect>
                                    <p:set>
                                      <p:cBhvr>
                                        <p:cTn id="49" dur="1" fill="hold">
                                          <p:stCondLst>
                                            <p:cond delay="249"/>
                                          </p:stCondLst>
                                        </p:cTn>
                                        <p:tgtEl>
                                          <p:spTgt spid="11"/>
                                        </p:tgtEl>
                                        <p:attrNameLst>
                                          <p:attrName>style.visibility</p:attrName>
                                        </p:attrNameLst>
                                      </p:cBhvr>
                                      <p:to>
                                        <p:strVal val="hidden"/>
                                      </p:to>
                                    </p:set>
                                  </p:childTnLst>
                                </p:cTn>
                              </p:par>
                            </p:childTnLst>
                          </p:cTn>
                        </p:par>
                        <p:par>
                          <p:cTn id="50" fill="hold">
                            <p:stCondLst>
                              <p:cond delay="1000"/>
                            </p:stCondLst>
                            <p:childTnLst>
                              <p:par>
                                <p:cTn id="51" presetID="10"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500"/>
                                        <p:tgtEl>
                                          <p:spTgt spid="13"/>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left)">
                                      <p:cBhvr>
                                        <p:cTn id="58" dur="500"/>
                                        <p:tgtEl>
                                          <p:spTgt spid="23"/>
                                        </p:tgtEl>
                                      </p:cBhvr>
                                    </p:animEffect>
                                  </p:childTnLst>
                                </p:cTn>
                              </p:par>
                            </p:childTnLst>
                          </p:cTn>
                        </p:par>
                        <p:par>
                          <p:cTn id="59" fill="hold">
                            <p:stCondLst>
                              <p:cond delay="500"/>
                            </p:stCondLst>
                            <p:childTnLst>
                              <p:par>
                                <p:cTn id="60" presetID="10"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500"/>
                                        <p:tgtEl>
                                          <p:spTgt spid="36"/>
                                        </p:tgtEl>
                                      </p:cBhvr>
                                    </p:animEffect>
                                  </p:childTnLst>
                                </p:cTn>
                              </p:par>
                              <p:par>
                                <p:cTn id="63" presetID="10" presetClass="exit" presetSubtype="0" fill="hold" nodeType="withEffect">
                                  <p:stCondLst>
                                    <p:cond delay="0"/>
                                  </p:stCondLst>
                                  <p:childTnLst>
                                    <p:animEffect transition="out" filter="fade">
                                      <p:cBhvr>
                                        <p:cTn id="64" dur="500"/>
                                        <p:tgtEl>
                                          <p:spTgt spid="13"/>
                                        </p:tgtEl>
                                      </p:cBhvr>
                                    </p:animEffect>
                                    <p:set>
                                      <p:cBhvr>
                                        <p:cTn id="65" dur="1" fill="hold">
                                          <p:stCondLst>
                                            <p:cond delay="499"/>
                                          </p:stCondLst>
                                        </p:cTn>
                                        <p:tgtEl>
                                          <p:spTgt spid="13"/>
                                        </p:tgtEl>
                                        <p:attrNameLst>
                                          <p:attrName>style.visibility</p:attrName>
                                        </p:attrNameLst>
                                      </p:cBhvr>
                                      <p:to>
                                        <p:strVal val="hidden"/>
                                      </p:to>
                                    </p:set>
                                  </p:childTnLst>
                                </p:cTn>
                              </p:par>
                            </p:childTnLst>
                          </p:cTn>
                        </p:par>
                        <p:par>
                          <p:cTn id="66" fill="hold">
                            <p:stCondLst>
                              <p:cond delay="1000"/>
                            </p:stCondLst>
                            <p:childTnLst>
                              <p:par>
                                <p:cTn id="67" presetID="10" presetClass="entr" presetSubtype="0"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fade">
                                      <p:cBhvr>
                                        <p:cTn id="69" dur="250"/>
                                        <p:tgtEl>
                                          <p:spTgt spid="9"/>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wipe(left)">
                                      <p:cBhvr>
                                        <p:cTn id="74" dur="500"/>
                                        <p:tgtEl>
                                          <p:spTgt spid="31"/>
                                        </p:tgtEl>
                                      </p:cBhvr>
                                    </p:animEffect>
                                  </p:childTnLst>
                                </p:cTn>
                              </p:par>
                            </p:childTnLst>
                          </p:cTn>
                        </p:par>
                        <p:par>
                          <p:cTn id="75" fill="hold">
                            <p:stCondLst>
                              <p:cond delay="500"/>
                            </p:stCondLst>
                            <p:childTnLst>
                              <p:par>
                                <p:cTn id="76" presetID="10" presetClass="entr" presetSubtype="0"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fade">
                                      <p:cBhvr>
                                        <p:cTn id="78" dur="500"/>
                                        <p:tgtEl>
                                          <p:spTgt spid="34"/>
                                        </p:tgtEl>
                                      </p:cBhvr>
                                    </p:animEffect>
                                  </p:childTnLst>
                                </p:cTn>
                              </p:par>
                            </p:childTnLst>
                          </p:cTn>
                        </p:par>
                        <p:par>
                          <p:cTn id="79" fill="hold">
                            <p:stCondLst>
                              <p:cond delay="1000"/>
                            </p:stCondLst>
                            <p:childTnLst>
                              <p:par>
                                <p:cTn id="80" presetID="10" presetClass="exit" presetSubtype="0" fill="hold" nodeType="afterEffect">
                                  <p:stCondLst>
                                    <p:cond delay="0"/>
                                  </p:stCondLst>
                                  <p:childTnLst>
                                    <p:animEffect transition="out" filter="fade">
                                      <p:cBhvr>
                                        <p:cTn id="81" dur="250"/>
                                        <p:tgtEl>
                                          <p:spTgt spid="9"/>
                                        </p:tgtEl>
                                      </p:cBhvr>
                                    </p:animEffect>
                                    <p:set>
                                      <p:cBhvr>
                                        <p:cTn id="82" dur="1" fill="hold">
                                          <p:stCondLst>
                                            <p:cond delay="249"/>
                                          </p:stCondLst>
                                        </p:cTn>
                                        <p:tgtEl>
                                          <p:spTgt spid="9"/>
                                        </p:tgtEl>
                                        <p:attrNameLst>
                                          <p:attrName>style.visibility</p:attrName>
                                        </p:attrNameLst>
                                      </p:cBhvr>
                                      <p:to>
                                        <p:strVal val="hidden"/>
                                      </p:to>
                                    </p:set>
                                  </p:childTnLst>
                                </p:cTn>
                              </p:par>
                            </p:childTnLst>
                          </p:cTn>
                        </p:par>
                        <p:par>
                          <p:cTn id="83" fill="hold">
                            <p:stCondLst>
                              <p:cond delay="1250"/>
                            </p:stCondLst>
                            <p:childTnLst>
                              <p:par>
                                <p:cTn id="84" presetID="10" presetClass="entr" presetSubtype="0" fill="hold" nodeType="afterEffect">
                                  <p:stCondLst>
                                    <p:cond delay="0"/>
                                  </p:stCondLst>
                                  <p:childTnLst>
                                    <p:set>
                                      <p:cBhvr>
                                        <p:cTn id="85" dur="1" fill="hold">
                                          <p:stCondLst>
                                            <p:cond delay="0"/>
                                          </p:stCondLst>
                                        </p:cTn>
                                        <p:tgtEl>
                                          <p:spTgt spid="8"/>
                                        </p:tgtEl>
                                        <p:attrNameLst>
                                          <p:attrName>style.visibility</p:attrName>
                                        </p:attrNameLst>
                                      </p:cBhvr>
                                      <p:to>
                                        <p:strVal val="visible"/>
                                      </p:to>
                                    </p:set>
                                    <p:animEffect transition="in" filter="fade">
                                      <p:cBhvr>
                                        <p:cTn id="86" dur="500"/>
                                        <p:tgtEl>
                                          <p:spTgt spid="8"/>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p:bldP spid="30" grpId="0"/>
      <p:bldP spid="34" grpId="0" animBg="1"/>
      <p:bldP spid="35" grpId="0" animBg="1"/>
      <p:bldP spid="36" grpId="0" animBg="1"/>
      <p:bldP spid="37" grpId="0" animBg="1"/>
      <p:bldP spid="38" grpId="0" animBg="1"/>
      <p:bldP spid="3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11</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4</a:t>
            </a:r>
          </a:p>
        </p:txBody>
      </p:sp>
      <p:sp>
        <p:nvSpPr>
          <p:cNvPr id="12" name="TextBox 11">
            <a:extLst>
              <a:ext uri="{FF2B5EF4-FFF2-40B4-BE49-F238E27FC236}">
                <a16:creationId xmlns:a16="http://schemas.microsoft.com/office/drawing/2014/main" id="{B69677ED-5C54-4353-B94F-C526DD00205C}"/>
              </a:ext>
            </a:extLst>
          </p:cNvPr>
          <p:cNvSpPr txBox="1"/>
          <p:nvPr/>
        </p:nvSpPr>
        <p:spPr>
          <a:xfrm>
            <a:off x="230981" y="138645"/>
            <a:ext cx="8784065" cy="400110"/>
          </a:xfrm>
          <a:prstGeom prst="rect">
            <a:avLst/>
          </a:prstGeom>
          <a:noFill/>
        </p:spPr>
        <p:txBody>
          <a:bodyPr wrap="square" rtlCol="0">
            <a:spAutoFit/>
          </a:bodyPr>
          <a:lstStyle/>
          <a:p>
            <a:pPr lvl="0">
              <a:buClr>
                <a:srgbClr val="EA7600"/>
              </a:buClr>
              <a:buSzPct val="120000"/>
            </a:pPr>
            <a:r>
              <a:rPr lang="en-GB" sz="2000" b="1" dirty="0">
                <a:solidFill>
                  <a:srgbClr val="253746"/>
                </a:solidFill>
              </a:rPr>
              <a:t>Day 1: </a:t>
            </a:r>
            <a:r>
              <a:rPr lang="en-GB" sz="2000" b="1" dirty="0">
                <a:solidFill>
                  <a:srgbClr val="5B9BD5">
                    <a:lumMod val="75000"/>
                  </a:srgbClr>
                </a:solidFill>
              </a:rPr>
              <a:t>Count up to solve 3-digit subtractions.</a:t>
            </a:r>
          </a:p>
        </p:txBody>
      </p:sp>
      <p:sp>
        <p:nvSpPr>
          <p:cNvPr id="7" name="Rounded Rectangle 1">
            <a:extLst>
              <a:ext uri="{FF2B5EF4-FFF2-40B4-BE49-F238E27FC236}">
                <a16:creationId xmlns:a16="http://schemas.microsoft.com/office/drawing/2014/main" id="{16D8D18D-89D4-44E0-B223-9664834BB146}"/>
              </a:ext>
            </a:extLst>
          </p:cNvPr>
          <p:cNvSpPr/>
          <p:nvPr/>
        </p:nvSpPr>
        <p:spPr>
          <a:xfrm>
            <a:off x="89865" y="3297263"/>
            <a:ext cx="8872010" cy="2251880"/>
          </a:xfrm>
          <a:prstGeom prst="roundRect">
            <a:avLst/>
          </a:prstGeom>
          <a:solidFill>
            <a:schemeClr val="bg1"/>
          </a:solidFill>
          <a:ln w="28575">
            <a:solidFill>
              <a:srgbClr val="EA7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a:extLst>
              <a:ext uri="{FF2B5EF4-FFF2-40B4-BE49-F238E27FC236}">
                <a16:creationId xmlns:a16="http://schemas.microsoft.com/office/drawing/2014/main" id="{6583091C-0DFE-4E07-AF26-D3F305FEF7F8}"/>
              </a:ext>
            </a:extLst>
          </p:cNvPr>
          <p:cNvPicPr>
            <a:picLocks noChangeAspect="1"/>
          </p:cNvPicPr>
          <p:nvPr/>
        </p:nvPicPr>
        <p:blipFill>
          <a:blip r:embed="rId3"/>
          <a:stretch>
            <a:fillRect/>
          </a:stretch>
        </p:blipFill>
        <p:spPr>
          <a:xfrm>
            <a:off x="8232701" y="4102133"/>
            <a:ext cx="657735" cy="615209"/>
          </a:xfrm>
          <a:prstGeom prst="rect">
            <a:avLst/>
          </a:prstGeom>
        </p:spPr>
      </p:pic>
      <p:pic>
        <p:nvPicPr>
          <p:cNvPr id="9" name="Picture 8">
            <a:extLst>
              <a:ext uri="{FF2B5EF4-FFF2-40B4-BE49-F238E27FC236}">
                <a16:creationId xmlns:a16="http://schemas.microsoft.com/office/drawing/2014/main" id="{F4519F8D-26D0-49F7-81BF-BFBA6193E369}"/>
              </a:ext>
            </a:extLst>
          </p:cNvPr>
          <p:cNvPicPr>
            <a:picLocks noChangeAspect="1"/>
          </p:cNvPicPr>
          <p:nvPr/>
        </p:nvPicPr>
        <p:blipFill>
          <a:blip r:embed="rId3"/>
          <a:stretch>
            <a:fillRect/>
          </a:stretch>
        </p:blipFill>
        <p:spPr>
          <a:xfrm>
            <a:off x="6698163" y="4115598"/>
            <a:ext cx="657735" cy="615209"/>
          </a:xfrm>
          <a:prstGeom prst="rect">
            <a:avLst/>
          </a:prstGeom>
        </p:spPr>
      </p:pic>
      <p:pic>
        <p:nvPicPr>
          <p:cNvPr id="11" name="Picture 10">
            <a:extLst>
              <a:ext uri="{FF2B5EF4-FFF2-40B4-BE49-F238E27FC236}">
                <a16:creationId xmlns:a16="http://schemas.microsoft.com/office/drawing/2014/main" id="{30B67A5B-C53E-452B-A7DD-851214C4C96C}"/>
              </a:ext>
            </a:extLst>
          </p:cNvPr>
          <p:cNvPicPr>
            <a:picLocks noChangeAspect="1"/>
          </p:cNvPicPr>
          <p:nvPr/>
        </p:nvPicPr>
        <p:blipFill>
          <a:blip r:embed="rId3"/>
          <a:stretch>
            <a:fillRect/>
          </a:stretch>
        </p:blipFill>
        <p:spPr>
          <a:xfrm>
            <a:off x="329458" y="4103532"/>
            <a:ext cx="657735" cy="615209"/>
          </a:xfrm>
          <a:prstGeom prst="rect">
            <a:avLst/>
          </a:prstGeom>
        </p:spPr>
      </p:pic>
      <p:pic>
        <p:nvPicPr>
          <p:cNvPr id="13" name="Picture 12">
            <a:extLst>
              <a:ext uri="{FF2B5EF4-FFF2-40B4-BE49-F238E27FC236}">
                <a16:creationId xmlns:a16="http://schemas.microsoft.com/office/drawing/2014/main" id="{707C8E5D-C5B7-455A-B6C1-6D57E52FAFC9}"/>
              </a:ext>
            </a:extLst>
          </p:cNvPr>
          <p:cNvPicPr>
            <a:picLocks noChangeAspect="1"/>
          </p:cNvPicPr>
          <p:nvPr/>
        </p:nvPicPr>
        <p:blipFill>
          <a:blip r:embed="rId3"/>
          <a:stretch>
            <a:fillRect/>
          </a:stretch>
        </p:blipFill>
        <p:spPr>
          <a:xfrm>
            <a:off x="1684284" y="4102132"/>
            <a:ext cx="657735" cy="615209"/>
          </a:xfrm>
          <a:prstGeom prst="rect">
            <a:avLst/>
          </a:prstGeom>
        </p:spPr>
      </p:pic>
      <p:cxnSp>
        <p:nvCxnSpPr>
          <p:cNvPr id="14" name="Straight Connector 13">
            <a:extLst>
              <a:ext uri="{FF2B5EF4-FFF2-40B4-BE49-F238E27FC236}">
                <a16:creationId xmlns:a16="http://schemas.microsoft.com/office/drawing/2014/main" id="{5461B859-CB2B-4F18-930A-E76DED1D4707}"/>
              </a:ext>
            </a:extLst>
          </p:cNvPr>
          <p:cNvCxnSpPr>
            <a:cxnSpLocks/>
          </p:cNvCxnSpPr>
          <p:nvPr/>
        </p:nvCxnSpPr>
        <p:spPr>
          <a:xfrm>
            <a:off x="210360" y="4702975"/>
            <a:ext cx="8575062" cy="17662"/>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cxnSp>
        <p:nvCxnSpPr>
          <p:cNvPr id="15" name="Straight Connector 14">
            <a:extLst>
              <a:ext uri="{FF2B5EF4-FFF2-40B4-BE49-F238E27FC236}">
                <a16:creationId xmlns:a16="http://schemas.microsoft.com/office/drawing/2014/main" id="{3F97C865-9987-417D-9E2E-61C83CCA35B8}"/>
              </a:ext>
            </a:extLst>
          </p:cNvPr>
          <p:cNvCxnSpPr/>
          <p:nvPr/>
        </p:nvCxnSpPr>
        <p:spPr>
          <a:xfrm flipH="1">
            <a:off x="555704" y="4701800"/>
            <a:ext cx="1" cy="167026"/>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16" name="TextBox 15">
            <a:extLst>
              <a:ext uri="{FF2B5EF4-FFF2-40B4-BE49-F238E27FC236}">
                <a16:creationId xmlns:a16="http://schemas.microsoft.com/office/drawing/2014/main" id="{2B0343CC-01A7-42BA-BC79-F3A79951C59A}"/>
              </a:ext>
            </a:extLst>
          </p:cNvPr>
          <p:cNvSpPr txBox="1"/>
          <p:nvPr/>
        </p:nvSpPr>
        <p:spPr>
          <a:xfrm>
            <a:off x="244117" y="4826411"/>
            <a:ext cx="62317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alibri" panose="020F0502020204030204"/>
                <a:ea typeface="+mn-ea"/>
                <a:cs typeface="+mn-cs"/>
              </a:rPr>
              <a:t>378</a:t>
            </a:r>
          </a:p>
        </p:txBody>
      </p:sp>
      <p:grpSp>
        <p:nvGrpSpPr>
          <p:cNvPr id="17" name="Group 16">
            <a:extLst>
              <a:ext uri="{FF2B5EF4-FFF2-40B4-BE49-F238E27FC236}">
                <a16:creationId xmlns:a16="http://schemas.microsoft.com/office/drawing/2014/main" id="{82CD79F3-1085-48F0-BF8A-A61F9605A48A}"/>
              </a:ext>
            </a:extLst>
          </p:cNvPr>
          <p:cNvGrpSpPr/>
          <p:nvPr/>
        </p:nvGrpSpPr>
        <p:grpSpPr>
          <a:xfrm>
            <a:off x="555703" y="3753112"/>
            <a:ext cx="1885488" cy="1474798"/>
            <a:chOff x="1423516" y="3731312"/>
            <a:chExt cx="1767984" cy="1474798"/>
          </a:xfrm>
        </p:grpSpPr>
        <p:cxnSp>
          <p:nvCxnSpPr>
            <p:cNvPr id="18" name="Straight Connector 17">
              <a:extLst>
                <a:ext uri="{FF2B5EF4-FFF2-40B4-BE49-F238E27FC236}">
                  <a16:creationId xmlns:a16="http://schemas.microsoft.com/office/drawing/2014/main" id="{6E24F5E3-467B-4F3D-96DA-1D837F0A7992}"/>
                </a:ext>
              </a:extLst>
            </p:cNvPr>
            <p:cNvCxnSpPr/>
            <p:nvPr/>
          </p:nvCxnSpPr>
          <p:spPr>
            <a:xfrm flipH="1">
              <a:off x="2725291" y="4680000"/>
              <a:ext cx="1" cy="167026"/>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19" name="TextBox 18">
              <a:extLst>
                <a:ext uri="{FF2B5EF4-FFF2-40B4-BE49-F238E27FC236}">
                  <a16:creationId xmlns:a16="http://schemas.microsoft.com/office/drawing/2014/main" id="{61452C65-2058-4B4A-9A33-1EAFCA3FDFC4}"/>
                </a:ext>
              </a:extLst>
            </p:cNvPr>
            <p:cNvSpPr txBox="1"/>
            <p:nvPr/>
          </p:nvSpPr>
          <p:spPr>
            <a:xfrm>
              <a:off x="2252703" y="4806000"/>
              <a:ext cx="93879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noProof="0" dirty="0">
                  <a:solidFill>
                    <a:srgbClr val="002060"/>
                  </a:solidFill>
                  <a:latin typeface="Calibri" panose="020F0502020204030204"/>
                </a:rPr>
                <a:t> </a:t>
              </a:r>
              <a:r>
                <a:rPr lang="en-US" sz="2000" b="1" noProof="0" dirty="0">
                  <a:solidFill>
                    <a:srgbClr val="002060"/>
                  </a:solidFill>
                  <a:latin typeface="Calibri" panose="020F0502020204030204"/>
                </a:rPr>
                <a:t>400</a:t>
              </a:r>
              <a:endParaRPr kumimoji="0" lang="en-GB" sz="2000" b="1" i="0" u="none" strike="noStrike" kern="1200" cap="none" spc="0" normalizeH="0" baseline="0" noProof="0" dirty="0">
                <a:ln>
                  <a:noFill/>
                </a:ln>
                <a:solidFill>
                  <a:srgbClr val="002060"/>
                </a:solidFill>
                <a:effectLst/>
                <a:uLnTx/>
                <a:uFillTx/>
                <a:latin typeface="Calibri" panose="020F0502020204030204"/>
              </a:endParaRPr>
            </a:p>
          </p:txBody>
        </p:sp>
        <p:grpSp>
          <p:nvGrpSpPr>
            <p:cNvPr id="20" name="Group 19">
              <a:extLst>
                <a:ext uri="{FF2B5EF4-FFF2-40B4-BE49-F238E27FC236}">
                  <a16:creationId xmlns:a16="http://schemas.microsoft.com/office/drawing/2014/main" id="{5DC5BAE7-1557-4FAE-8F46-06136AFA90F2}"/>
                </a:ext>
              </a:extLst>
            </p:cNvPr>
            <p:cNvGrpSpPr/>
            <p:nvPr/>
          </p:nvGrpSpPr>
          <p:grpSpPr>
            <a:xfrm>
              <a:off x="1423516" y="3731312"/>
              <a:ext cx="1301775" cy="964230"/>
              <a:chOff x="2247896" y="3530429"/>
              <a:chExt cx="1280488" cy="1167682"/>
            </a:xfrm>
          </p:grpSpPr>
          <p:sp>
            <p:nvSpPr>
              <p:cNvPr id="21" name="Freeform: Shape 17">
                <a:extLst>
                  <a:ext uri="{FF2B5EF4-FFF2-40B4-BE49-F238E27FC236}">
                    <a16:creationId xmlns:a16="http://schemas.microsoft.com/office/drawing/2014/main" id="{507872B4-F473-41D4-B7AF-EA7EF79F0869}"/>
                  </a:ext>
                </a:extLst>
              </p:cNvPr>
              <p:cNvSpPr/>
              <p:nvPr/>
            </p:nvSpPr>
            <p:spPr>
              <a:xfrm>
                <a:off x="2247896" y="4127880"/>
                <a:ext cx="1280488" cy="570231"/>
              </a:xfrm>
              <a:custGeom>
                <a:avLst/>
                <a:gdLst>
                  <a:gd name="connsiteX0" fmla="*/ 0 w 1990725"/>
                  <a:gd name="connsiteY0" fmla="*/ 323850 h 323850"/>
                  <a:gd name="connsiteX1" fmla="*/ 1047750 w 1990725"/>
                  <a:gd name="connsiteY1" fmla="*/ 0 h 323850"/>
                  <a:gd name="connsiteX2" fmla="*/ 1990725 w 1990725"/>
                  <a:gd name="connsiteY2" fmla="*/ 323850 h 323850"/>
                  <a:gd name="connsiteX3" fmla="*/ 1990725 w 1990725"/>
                  <a:gd name="connsiteY3" fmla="*/ 323850 h 323850"/>
                  <a:gd name="connsiteX4" fmla="*/ 1990725 w 1990725"/>
                  <a:gd name="connsiteY4" fmla="*/ 32385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25" h="323850">
                    <a:moveTo>
                      <a:pt x="0" y="323850"/>
                    </a:moveTo>
                    <a:cubicBezTo>
                      <a:pt x="357981" y="161925"/>
                      <a:pt x="715963" y="0"/>
                      <a:pt x="1047750" y="0"/>
                    </a:cubicBezTo>
                    <a:cubicBezTo>
                      <a:pt x="1379537" y="0"/>
                      <a:pt x="1990725" y="323850"/>
                      <a:pt x="1990725" y="323850"/>
                    </a:cubicBezTo>
                    <a:lnTo>
                      <a:pt x="1990725" y="323850"/>
                    </a:lnTo>
                    <a:lnTo>
                      <a:pt x="1990725" y="323850"/>
                    </a:lnTo>
                  </a:path>
                </a:pathLst>
              </a:custGeom>
              <a:noFill/>
              <a:ln w="19050" cap="flat" cmpd="sng" algn="ctr">
                <a:solidFill>
                  <a:srgbClr val="00206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11E669F0-679A-4F43-9217-D6A85CE8F122}"/>
                  </a:ext>
                </a:extLst>
              </p:cNvPr>
              <p:cNvSpPr txBox="1"/>
              <p:nvPr/>
            </p:nvSpPr>
            <p:spPr>
              <a:xfrm>
                <a:off x="2535289" y="3530429"/>
                <a:ext cx="970697" cy="48453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noProof="0" dirty="0">
                    <a:solidFill>
                      <a:srgbClr val="C00000"/>
                    </a:solidFill>
                    <a:latin typeface="Calibri" panose="020F0502020204030204"/>
                  </a:rPr>
                  <a:t>22</a:t>
                </a:r>
                <a:endParaRPr kumimoji="0" lang="en-GB" sz="2000" b="1" i="0" u="none" strike="noStrike" kern="1200" cap="none" spc="0" normalizeH="0" baseline="0" noProof="0" dirty="0">
                  <a:ln>
                    <a:noFill/>
                  </a:ln>
                  <a:solidFill>
                    <a:srgbClr val="C00000"/>
                  </a:solidFill>
                  <a:effectLst/>
                  <a:uLnTx/>
                  <a:uFillTx/>
                  <a:latin typeface="Calibri" panose="020F0502020204030204"/>
                </a:endParaRPr>
              </a:p>
            </p:txBody>
          </p:sp>
        </p:grpSp>
      </p:grpSp>
      <p:grpSp>
        <p:nvGrpSpPr>
          <p:cNvPr id="23" name="Group 22">
            <a:extLst>
              <a:ext uri="{FF2B5EF4-FFF2-40B4-BE49-F238E27FC236}">
                <a16:creationId xmlns:a16="http://schemas.microsoft.com/office/drawing/2014/main" id="{CAE9330B-ACF1-4619-9765-52FA789E0952}"/>
              </a:ext>
            </a:extLst>
          </p:cNvPr>
          <p:cNvGrpSpPr/>
          <p:nvPr/>
        </p:nvGrpSpPr>
        <p:grpSpPr>
          <a:xfrm>
            <a:off x="1919717" y="3703973"/>
            <a:ext cx="5506780" cy="1523937"/>
            <a:chOff x="3179883" y="3698215"/>
            <a:chExt cx="5533141" cy="1523937"/>
          </a:xfrm>
        </p:grpSpPr>
        <p:cxnSp>
          <p:nvCxnSpPr>
            <p:cNvPr id="24" name="Straight Connector 23">
              <a:extLst>
                <a:ext uri="{FF2B5EF4-FFF2-40B4-BE49-F238E27FC236}">
                  <a16:creationId xmlns:a16="http://schemas.microsoft.com/office/drawing/2014/main" id="{34ED688B-C8DD-438C-A881-918DA5A46F4A}"/>
                </a:ext>
              </a:extLst>
            </p:cNvPr>
            <p:cNvCxnSpPr/>
            <p:nvPr/>
          </p:nvCxnSpPr>
          <p:spPr>
            <a:xfrm flipH="1">
              <a:off x="8300392" y="4696042"/>
              <a:ext cx="1" cy="167026"/>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25" name="TextBox 24">
              <a:extLst>
                <a:ext uri="{FF2B5EF4-FFF2-40B4-BE49-F238E27FC236}">
                  <a16:creationId xmlns:a16="http://schemas.microsoft.com/office/drawing/2014/main" id="{A997F719-BAD0-48D5-805D-52A1DC5A0582}"/>
                </a:ext>
              </a:extLst>
            </p:cNvPr>
            <p:cNvSpPr txBox="1"/>
            <p:nvPr/>
          </p:nvSpPr>
          <p:spPr>
            <a:xfrm>
              <a:off x="7910269" y="4822042"/>
              <a:ext cx="80275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noProof="0" dirty="0">
                  <a:solidFill>
                    <a:srgbClr val="002060"/>
                  </a:solidFill>
                  <a:latin typeface="Calibri" panose="020F0502020204030204"/>
                </a:rPr>
                <a:t>50</a:t>
              </a:r>
              <a:r>
                <a:rPr kumimoji="0" lang="en-GB" sz="2000" b="1" i="0" u="none" strike="noStrike" kern="1200" cap="none" spc="0" normalizeH="0" baseline="0" noProof="0" dirty="0">
                  <a:ln>
                    <a:noFill/>
                  </a:ln>
                  <a:solidFill>
                    <a:srgbClr val="002060"/>
                  </a:solidFill>
                  <a:effectLst/>
                  <a:uLnTx/>
                  <a:uFillTx/>
                  <a:latin typeface="Calibri" panose="020F0502020204030204"/>
                </a:rPr>
                <a:t>0</a:t>
              </a:r>
            </a:p>
          </p:txBody>
        </p:sp>
        <p:grpSp>
          <p:nvGrpSpPr>
            <p:cNvPr id="26" name="Group 25">
              <a:extLst>
                <a:ext uri="{FF2B5EF4-FFF2-40B4-BE49-F238E27FC236}">
                  <a16:creationId xmlns:a16="http://schemas.microsoft.com/office/drawing/2014/main" id="{66E33C36-032B-42F4-BF96-E3C2FA91C86E}"/>
                </a:ext>
              </a:extLst>
            </p:cNvPr>
            <p:cNvGrpSpPr/>
            <p:nvPr/>
          </p:nvGrpSpPr>
          <p:grpSpPr>
            <a:xfrm>
              <a:off x="3179883" y="3698215"/>
              <a:ext cx="5118276" cy="999002"/>
              <a:chOff x="4899514" y="3450136"/>
              <a:chExt cx="6525675" cy="1271942"/>
            </a:xfrm>
          </p:grpSpPr>
          <p:sp>
            <p:nvSpPr>
              <p:cNvPr id="27" name="Freeform: Shape 18">
                <a:extLst>
                  <a:ext uri="{FF2B5EF4-FFF2-40B4-BE49-F238E27FC236}">
                    <a16:creationId xmlns:a16="http://schemas.microsoft.com/office/drawing/2014/main" id="{1CE53C2C-D36A-494A-8AB5-150C406F8085}"/>
                  </a:ext>
                </a:extLst>
              </p:cNvPr>
              <p:cNvSpPr/>
              <p:nvPr/>
            </p:nvSpPr>
            <p:spPr>
              <a:xfrm>
                <a:off x="4899514" y="3918695"/>
                <a:ext cx="6525675" cy="803383"/>
              </a:xfrm>
              <a:custGeom>
                <a:avLst/>
                <a:gdLst>
                  <a:gd name="connsiteX0" fmla="*/ 0 w 1990725"/>
                  <a:gd name="connsiteY0" fmla="*/ 323850 h 323850"/>
                  <a:gd name="connsiteX1" fmla="*/ 1047750 w 1990725"/>
                  <a:gd name="connsiteY1" fmla="*/ 0 h 323850"/>
                  <a:gd name="connsiteX2" fmla="*/ 1990725 w 1990725"/>
                  <a:gd name="connsiteY2" fmla="*/ 323850 h 323850"/>
                  <a:gd name="connsiteX3" fmla="*/ 1990725 w 1990725"/>
                  <a:gd name="connsiteY3" fmla="*/ 323850 h 323850"/>
                  <a:gd name="connsiteX4" fmla="*/ 1990725 w 1990725"/>
                  <a:gd name="connsiteY4" fmla="*/ 32385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25" h="323850">
                    <a:moveTo>
                      <a:pt x="0" y="323850"/>
                    </a:moveTo>
                    <a:cubicBezTo>
                      <a:pt x="357981" y="161925"/>
                      <a:pt x="715963" y="0"/>
                      <a:pt x="1047750" y="0"/>
                    </a:cubicBezTo>
                    <a:cubicBezTo>
                      <a:pt x="1379537" y="0"/>
                      <a:pt x="1990725" y="323850"/>
                      <a:pt x="1990725" y="323850"/>
                    </a:cubicBezTo>
                    <a:lnTo>
                      <a:pt x="1990725" y="323850"/>
                    </a:lnTo>
                    <a:lnTo>
                      <a:pt x="1990725" y="323850"/>
                    </a:lnTo>
                  </a:path>
                </a:pathLst>
              </a:custGeom>
              <a:noFill/>
              <a:ln w="19050" cap="flat" cmpd="sng" algn="ctr">
                <a:solidFill>
                  <a:srgbClr val="00206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DE1627C3-27B5-4141-A1B6-AAC733C1A75D}"/>
                  </a:ext>
                </a:extLst>
              </p:cNvPr>
              <p:cNvSpPr txBox="1"/>
              <p:nvPr/>
            </p:nvSpPr>
            <p:spPr>
              <a:xfrm>
                <a:off x="7525378" y="3450136"/>
                <a:ext cx="1019043" cy="5094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C00000"/>
                    </a:solidFill>
                    <a:latin typeface="Calibri" panose="020F0502020204030204"/>
                  </a:rPr>
                  <a:t>100</a:t>
                </a:r>
                <a:endParaRPr kumimoji="0" lang="en-GB" sz="2000" b="1" i="0" u="none" strike="noStrike" kern="1200" cap="none" spc="0" normalizeH="0" baseline="0" noProof="0" dirty="0">
                  <a:ln>
                    <a:noFill/>
                  </a:ln>
                  <a:solidFill>
                    <a:srgbClr val="C00000"/>
                  </a:solidFill>
                  <a:effectLst/>
                  <a:uLnTx/>
                  <a:uFillTx/>
                  <a:latin typeface="Calibri" panose="020F0502020204030204"/>
                </a:endParaRPr>
              </a:p>
            </p:txBody>
          </p:sp>
        </p:grpSp>
      </p:grpSp>
      <p:cxnSp>
        <p:nvCxnSpPr>
          <p:cNvPr id="29" name="Straight Connector 28">
            <a:extLst>
              <a:ext uri="{FF2B5EF4-FFF2-40B4-BE49-F238E27FC236}">
                <a16:creationId xmlns:a16="http://schemas.microsoft.com/office/drawing/2014/main" id="{558FBA29-2B6C-4A7B-96D9-C98E53972C24}"/>
              </a:ext>
            </a:extLst>
          </p:cNvPr>
          <p:cNvCxnSpPr/>
          <p:nvPr/>
        </p:nvCxnSpPr>
        <p:spPr>
          <a:xfrm flipH="1">
            <a:off x="8529679" y="4701800"/>
            <a:ext cx="0" cy="167026"/>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30" name="TextBox 29">
            <a:extLst>
              <a:ext uri="{FF2B5EF4-FFF2-40B4-BE49-F238E27FC236}">
                <a16:creationId xmlns:a16="http://schemas.microsoft.com/office/drawing/2014/main" id="{48E7BA6D-0520-4AC4-A760-1D534BCB3EF8}"/>
              </a:ext>
            </a:extLst>
          </p:cNvPr>
          <p:cNvSpPr txBox="1"/>
          <p:nvPr/>
        </p:nvSpPr>
        <p:spPr>
          <a:xfrm>
            <a:off x="8210371" y="4827800"/>
            <a:ext cx="68282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noProof="0" dirty="0">
                <a:solidFill>
                  <a:srgbClr val="002060"/>
                </a:solidFill>
                <a:latin typeface="Calibri" panose="020F0502020204030204"/>
              </a:rPr>
              <a:t>524</a:t>
            </a:r>
            <a:endParaRPr kumimoji="0" lang="en-GB" sz="2000" b="1" i="0" u="none" strike="noStrike" kern="1200" cap="none" spc="0" normalizeH="0" baseline="0" noProof="0" dirty="0">
              <a:ln>
                <a:noFill/>
              </a:ln>
              <a:solidFill>
                <a:srgbClr val="002060"/>
              </a:solidFill>
              <a:effectLst/>
              <a:uLnTx/>
              <a:uFillTx/>
              <a:latin typeface="Calibri" panose="020F0502020204030204"/>
            </a:endParaRPr>
          </a:p>
        </p:txBody>
      </p:sp>
      <p:grpSp>
        <p:nvGrpSpPr>
          <p:cNvPr id="31" name="Group 30">
            <a:extLst>
              <a:ext uri="{FF2B5EF4-FFF2-40B4-BE49-F238E27FC236}">
                <a16:creationId xmlns:a16="http://schemas.microsoft.com/office/drawing/2014/main" id="{61F62101-D485-4727-9AD1-82F7F4A34EE6}"/>
              </a:ext>
            </a:extLst>
          </p:cNvPr>
          <p:cNvGrpSpPr/>
          <p:nvPr/>
        </p:nvGrpSpPr>
        <p:grpSpPr>
          <a:xfrm>
            <a:off x="6155950" y="3751498"/>
            <a:ext cx="3383694" cy="951478"/>
            <a:chOff x="3796868" y="3490220"/>
            <a:chExt cx="11018633" cy="1211433"/>
          </a:xfrm>
        </p:grpSpPr>
        <p:sp>
          <p:nvSpPr>
            <p:cNvPr id="32" name="Freeform: Shape 18">
              <a:extLst>
                <a:ext uri="{FF2B5EF4-FFF2-40B4-BE49-F238E27FC236}">
                  <a16:creationId xmlns:a16="http://schemas.microsoft.com/office/drawing/2014/main" id="{42A6FAA1-BDCC-4BD3-96A8-F075F6118171}"/>
                </a:ext>
              </a:extLst>
            </p:cNvPr>
            <p:cNvSpPr/>
            <p:nvPr/>
          </p:nvSpPr>
          <p:spPr>
            <a:xfrm>
              <a:off x="6619273" y="4120419"/>
              <a:ext cx="4907382" cy="581234"/>
            </a:xfrm>
            <a:custGeom>
              <a:avLst/>
              <a:gdLst>
                <a:gd name="connsiteX0" fmla="*/ 0 w 1990725"/>
                <a:gd name="connsiteY0" fmla="*/ 323850 h 323850"/>
                <a:gd name="connsiteX1" fmla="*/ 1047750 w 1990725"/>
                <a:gd name="connsiteY1" fmla="*/ 0 h 323850"/>
                <a:gd name="connsiteX2" fmla="*/ 1990725 w 1990725"/>
                <a:gd name="connsiteY2" fmla="*/ 323850 h 323850"/>
                <a:gd name="connsiteX3" fmla="*/ 1990725 w 1990725"/>
                <a:gd name="connsiteY3" fmla="*/ 323850 h 323850"/>
                <a:gd name="connsiteX4" fmla="*/ 1990725 w 1990725"/>
                <a:gd name="connsiteY4" fmla="*/ 32385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25" h="323850">
                  <a:moveTo>
                    <a:pt x="0" y="323850"/>
                  </a:moveTo>
                  <a:cubicBezTo>
                    <a:pt x="357981" y="161925"/>
                    <a:pt x="715963" y="0"/>
                    <a:pt x="1047750" y="0"/>
                  </a:cubicBezTo>
                  <a:cubicBezTo>
                    <a:pt x="1379537" y="0"/>
                    <a:pt x="1990725" y="323850"/>
                    <a:pt x="1990725" y="323850"/>
                  </a:cubicBezTo>
                  <a:lnTo>
                    <a:pt x="1990725" y="323850"/>
                  </a:lnTo>
                  <a:lnTo>
                    <a:pt x="1990725" y="323850"/>
                  </a:lnTo>
                </a:path>
              </a:pathLst>
            </a:custGeom>
            <a:noFill/>
            <a:ln w="19050" cap="flat" cmpd="sng" algn="ctr">
              <a:solidFill>
                <a:srgbClr val="00206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33" name="TextBox 32">
              <a:extLst>
                <a:ext uri="{FF2B5EF4-FFF2-40B4-BE49-F238E27FC236}">
                  <a16:creationId xmlns:a16="http://schemas.microsoft.com/office/drawing/2014/main" id="{704818DC-CF63-45FA-9F12-2E2E5602232E}"/>
                </a:ext>
              </a:extLst>
            </p:cNvPr>
            <p:cNvSpPr txBox="1"/>
            <p:nvPr/>
          </p:nvSpPr>
          <p:spPr>
            <a:xfrm>
              <a:off x="3796868" y="3490220"/>
              <a:ext cx="11018633" cy="5094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C00000"/>
                  </a:solidFill>
                  <a:latin typeface="Calibri" panose="020F0502020204030204"/>
                </a:rPr>
                <a:t>24</a:t>
              </a:r>
              <a:endParaRPr kumimoji="0" lang="en-GB" sz="2000" b="1" i="0" u="none" strike="noStrike" kern="1200" cap="none" spc="0" normalizeH="0" baseline="0" noProof="0" dirty="0">
                <a:ln>
                  <a:noFill/>
                </a:ln>
                <a:solidFill>
                  <a:srgbClr val="C00000"/>
                </a:solidFill>
                <a:effectLst/>
                <a:uLnTx/>
                <a:uFillTx/>
                <a:latin typeface="Calibri" panose="020F0502020204030204"/>
              </a:endParaRPr>
            </a:p>
          </p:txBody>
        </p:sp>
      </p:grpSp>
      <p:sp>
        <p:nvSpPr>
          <p:cNvPr id="34" name="Speech Bubble: Rectangle with Corners Rounded 10">
            <a:extLst>
              <a:ext uri="{FF2B5EF4-FFF2-40B4-BE49-F238E27FC236}">
                <a16:creationId xmlns:a16="http://schemas.microsoft.com/office/drawing/2014/main" id="{C2075B1D-A593-4F64-B42D-DFC0802EAEDE}"/>
              </a:ext>
            </a:extLst>
          </p:cNvPr>
          <p:cNvSpPr/>
          <p:nvPr/>
        </p:nvSpPr>
        <p:spPr>
          <a:xfrm>
            <a:off x="5962559" y="2547913"/>
            <a:ext cx="2927877" cy="616626"/>
          </a:xfrm>
          <a:prstGeom prst="wedgeEllipseCallout">
            <a:avLst>
              <a:gd name="adj1" fmla="val 15466"/>
              <a:gd name="adj2" fmla="val 123421"/>
            </a:avLst>
          </a:prstGeom>
          <a:solidFill>
            <a:srgbClr val="BDD7EE"/>
          </a:solidFill>
          <a:ln w="19050">
            <a:solidFill>
              <a:srgbClr val="1F4E79"/>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How far to 524?</a:t>
            </a:r>
          </a:p>
        </p:txBody>
      </p:sp>
      <p:sp>
        <p:nvSpPr>
          <p:cNvPr id="35" name="Speech Bubble: Rectangle with Corners Rounded 10">
            <a:extLst>
              <a:ext uri="{FF2B5EF4-FFF2-40B4-BE49-F238E27FC236}">
                <a16:creationId xmlns:a16="http://schemas.microsoft.com/office/drawing/2014/main" id="{F6042774-3728-4422-BDE6-3B9E012F068A}"/>
              </a:ext>
            </a:extLst>
          </p:cNvPr>
          <p:cNvSpPr/>
          <p:nvPr/>
        </p:nvSpPr>
        <p:spPr>
          <a:xfrm>
            <a:off x="264838" y="2304323"/>
            <a:ext cx="2438440" cy="860216"/>
          </a:xfrm>
          <a:prstGeom prst="wedgeEllipseCallout">
            <a:avLst>
              <a:gd name="adj1" fmla="val -12609"/>
              <a:gd name="adj2" fmla="val 100561"/>
            </a:avLst>
          </a:prstGeom>
          <a:solidFill>
            <a:srgbClr val="BDD7EE"/>
          </a:solidFill>
          <a:ln w="19050">
            <a:solidFill>
              <a:srgbClr val="1F4E79"/>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How far to the next 100?</a:t>
            </a:r>
          </a:p>
        </p:txBody>
      </p:sp>
      <p:sp>
        <p:nvSpPr>
          <p:cNvPr id="36" name="Speech Bubble: Rectangle with Corners Rounded 10">
            <a:extLst>
              <a:ext uri="{FF2B5EF4-FFF2-40B4-BE49-F238E27FC236}">
                <a16:creationId xmlns:a16="http://schemas.microsoft.com/office/drawing/2014/main" id="{FF3C387E-606E-45B0-9A53-AC60B45F3FF4}"/>
              </a:ext>
            </a:extLst>
          </p:cNvPr>
          <p:cNvSpPr/>
          <p:nvPr/>
        </p:nvSpPr>
        <p:spPr>
          <a:xfrm>
            <a:off x="3008233" y="2391221"/>
            <a:ext cx="2702181" cy="686419"/>
          </a:xfrm>
          <a:prstGeom prst="wedgeEllipseCallout">
            <a:avLst>
              <a:gd name="adj1" fmla="val 7932"/>
              <a:gd name="adj2" fmla="val 85967"/>
            </a:avLst>
          </a:prstGeom>
          <a:solidFill>
            <a:srgbClr val="BDD7EE"/>
          </a:solidFill>
          <a:ln w="19050">
            <a:solidFill>
              <a:srgbClr val="1F4E79"/>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How far to 500?</a:t>
            </a:r>
          </a:p>
        </p:txBody>
      </p:sp>
      <p:sp>
        <p:nvSpPr>
          <p:cNvPr id="39" name="Speech Bubble: Rectangle with Corners Rounded 10">
            <a:extLst>
              <a:ext uri="{FF2B5EF4-FFF2-40B4-BE49-F238E27FC236}">
                <a16:creationId xmlns:a16="http://schemas.microsoft.com/office/drawing/2014/main" id="{F6042774-3728-4422-BDE6-3B9E012F068A}"/>
              </a:ext>
            </a:extLst>
          </p:cNvPr>
          <p:cNvSpPr/>
          <p:nvPr/>
        </p:nvSpPr>
        <p:spPr>
          <a:xfrm>
            <a:off x="2746191" y="1556276"/>
            <a:ext cx="3052629" cy="583066"/>
          </a:xfrm>
          <a:prstGeom prst="wedgeEllipseCallout">
            <a:avLst>
              <a:gd name="adj1" fmla="val -10665"/>
              <a:gd name="adj2" fmla="val 73338"/>
            </a:avLst>
          </a:prstGeom>
          <a:solidFill>
            <a:srgbClr val="BDD7EE"/>
          </a:solidFill>
          <a:ln w="19050">
            <a:solidFill>
              <a:srgbClr val="1F4E79"/>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FF0000"/>
                </a:solidFill>
              </a:rPr>
              <a:t>100 + 24 + 22 = ?</a:t>
            </a:r>
            <a:endParaRPr lang="en-GB" sz="2000" b="1" dirty="0">
              <a:solidFill>
                <a:srgbClr val="253746"/>
              </a:solidFill>
            </a:endParaRPr>
          </a:p>
        </p:txBody>
      </p:sp>
      <p:grpSp>
        <p:nvGrpSpPr>
          <p:cNvPr id="3" name="Group 2"/>
          <p:cNvGrpSpPr/>
          <p:nvPr/>
        </p:nvGrpSpPr>
        <p:grpSpPr>
          <a:xfrm>
            <a:off x="186056" y="538755"/>
            <a:ext cx="4563052" cy="982938"/>
            <a:chOff x="587995" y="646771"/>
            <a:chExt cx="4563052" cy="982938"/>
          </a:xfrm>
        </p:grpSpPr>
        <p:sp>
          <p:nvSpPr>
            <p:cNvPr id="38" name="Speech Bubble: Rectangle with Corners Rounded 10">
              <a:extLst>
                <a:ext uri="{FF2B5EF4-FFF2-40B4-BE49-F238E27FC236}">
                  <a16:creationId xmlns:a16="http://schemas.microsoft.com/office/drawing/2014/main" id="{F6042774-3728-4422-BDE6-3B9E012F068A}"/>
                </a:ext>
              </a:extLst>
            </p:cNvPr>
            <p:cNvSpPr/>
            <p:nvPr/>
          </p:nvSpPr>
          <p:spPr>
            <a:xfrm>
              <a:off x="587995" y="646771"/>
              <a:ext cx="4563052" cy="982938"/>
            </a:xfrm>
            <a:prstGeom prst="wedgeEllipseCallout">
              <a:avLst>
                <a:gd name="adj1" fmla="val -10665"/>
                <a:gd name="adj2" fmla="val 73338"/>
              </a:avLst>
            </a:prstGeom>
            <a:solidFill>
              <a:srgbClr val="BDD7EE"/>
            </a:solidFill>
            <a:ln w="19050">
              <a:solidFill>
                <a:srgbClr val="1F4E79"/>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Work in pairs to find the answers to </a:t>
              </a:r>
              <a:r>
                <a:rPr lang="en-GB" sz="2000" b="1" dirty="0">
                  <a:solidFill>
                    <a:srgbClr val="FF0000"/>
                  </a:solidFill>
                </a:rPr>
                <a:t>524 - 378 </a:t>
              </a:r>
              <a:r>
                <a:rPr lang="en-GB" sz="2000" b="1" dirty="0">
                  <a:solidFill>
                    <a:srgbClr val="253746"/>
                  </a:solidFill>
                </a:rPr>
                <a:t>and </a:t>
              </a:r>
              <a:r>
                <a:rPr lang="en-GB" sz="2000" b="1" dirty="0">
                  <a:solidFill>
                    <a:srgbClr val="FF0000"/>
                  </a:solidFill>
                </a:rPr>
                <a:t>705 - 567 </a:t>
              </a:r>
              <a:r>
                <a:rPr lang="en-GB" sz="2000" b="1" dirty="0">
                  <a:solidFill>
                    <a:srgbClr val="253746"/>
                  </a:solidFill>
                </a:rPr>
                <a:t>using Frog.</a:t>
              </a:r>
            </a:p>
          </p:txBody>
        </p:sp>
        <p:pic>
          <p:nvPicPr>
            <p:cNvPr id="41"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4273876" y="920305"/>
              <a:ext cx="623389" cy="623388"/>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2" name="Speech Bubble: Rectangle with Corners Rounded 10">
            <a:extLst>
              <a:ext uri="{FF2B5EF4-FFF2-40B4-BE49-F238E27FC236}">
                <a16:creationId xmlns:a16="http://schemas.microsoft.com/office/drawing/2014/main" id="{F6042774-3728-4422-BDE6-3B9E012F068A}"/>
              </a:ext>
            </a:extLst>
          </p:cNvPr>
          <p:cNvSpPr/>
          <p:nvPr/>
        </p:nvSpPr>
        <p:spPr>
          <a:xfrm>
            <a:off x="5838985" y="605097"/>
            <a:ext cx="2847128" cy="652016"/>
          </a:xfrm>
          <a:prstGeom prst="wedgeEllipseCallout">
            <a:avLst>
              <a:gd name="adj1" fmla="val -10665"/>
              <a:gd name="adj2" fmla="val 73338"/>
            </a:avLst>
          </a:prstGeom>
          <a:solidFill>
            <a:srgbClr val="BDD7EE"/>
          </a:solidFill>
          <a:ln w="19050">
            <a:solidFill>
              <a:srgbClr val="1F4E79"/>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Let’s check</a:t>
            </a:r>
          </a:p>
          <a:p>
            <a:pPr algn="ctr"/>
            <a:r>
              <a:rPr lang="en-GB" sz="2000" b="1" dirty="0">
                <a:solidFill>
                  <a:srgbClr val="FF0000"/>
                </a:solidFill>
              </a:rPr>
              <a:t>524 – 378.</a:t>
            </a:r>
            <a:endParaRPr lang="en-GB" sz="2000" b="1" dirty="0">
              <a:solidFill>
                <a:srgbClr val="253746"/>
              </a:solidFill>
            </a:endParaRPr>
          </a:p>
        </p:txBody>
      </p:sp>
      <p:sp>
        <p:nvSpPr>
          <p:cNvPr id="43" name="Speech Bubble: Rectangle with Corners Rounded 10">
            <a:extLst>
              <a:ext uri="{FF2B5EF4-FFF2-40B4-BE49-F238E27FC236}">
                <a16:creationId xmlns:a16="http://schemas.microsoft.com/office/drawing/2014/main" id="{F6042774-3728-4422-BDE6-3B9E012F068A}"/>
              </a:ext>
            </a:extLst>
          </p:cNvPr>
          <p:cNvSpPr/>
          <p:nvPr/>
        </p:nvSpPr>
        <p:spPr>
          <a:xfrm>
            <a:off x="6043309" y="1615326"/>
            <a:ext cx="2847127" cy="524016"/>
          </a:xfrm>
          <a:prstGeom prst="wedgeEllipseCallout">
            <a:avLst>
              <a:gd name="adj1" fmla="val -10665"/>
              <a:gd name="adj2" fmla="val 73338"/>
            </a:avLst>
          </a:prstGeom>
          <a:solidFill>
            <a:srgbClr val="BDD7EE"/>
          </a:solidFill>
          <a:ln w="19050">
            <a:solidFill>
              <a:srgbClr val="1F4E79"/>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FF0000"/>
                </a:solidFill>
              </a:rPr>
              <a:t>524 - 378 = ?</a:t>
            </a:r>
            <a:endParaRPr lang="en-GB" sz="2000" b="1" dirty="0">
              <a:solidFill>
                <a:srgbClr val="253746"/>
              </a:solidFill>
            </a:endParaRPr>
          </a:p>
        </p:txBody>
      </p:sp>
    </p:spTree>
    <p:extLst>
      <p:ext uri="{BB962C8B-B14F-4D97-AF65-F5344CB8AC3E}">
        <p14:creationId xmlns:p14="http://schemas.microsoft.com/office/powerpoint/2010/main" val="298683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500"/>
                                        <p:tgtEl>
                                          <p:spTgt spid="3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left)">
                                      <p:cBhvr>
                                        <p:cTn id="47" dur="500"/>
                                        <p:tgtEl>
                                          <p:spTgt spid="17"/>
                                        </p:tgtEl>
                                      </p:cBhvr>
                                    </p:animEffect>
                                  </p:childTnLst>
                                </p:cTn>
                              </p:par>
                              <p:par>
                                <p:cTn id="48" presetID="10" presetClass="exit" presetSubtype="0" fill="hold" nodeType="withEffect">
                                  <p:stCondLst>
                                    <p:cond delay="0"/>
                                  </p:stCondLst>
                                  <p:childTnLst>
                                    <p:animEffect transition="out" filter="fade">
                                      <p:cBhvr>
                                        <p:cTn id="49" dur="250"/>
                                        <p:tgtEl>
                                          <p:spTgt spid="11"/>
                                        </p:tgtEl>
                                      </p:cBhvr>
                                    </p:animEffect>
                                    <p:set>
                                      <p:cBhvr>
                                        <p:cTn id="50" dur="1" fill="hold">
                                          <p:stCondLst>
                                            <p:cond delay="249"/>
                                          </p:stCondLst>
                                        </p:cTn>
                                        <p:tgtEl>
                                          <p:spTgt spid="11"/>
                                        </p:tgtEl>
                                        <p:attrNameLst>
                                          <p:attrName>style.visibility</p:attrName>
                                        </p:attrNameLst>
                                      </p:cBhvr>
                                      <p:to>
                                        <p:strVal val="hidden"/>
                                      </p:to>
                                    </p:set>
                                  </p:childTnLst>
                                </p:cTn>
                              </p:par>
                            </p:childTnLst>
                          </p:cTn>
                        </p:par>
                        <p:par>
                          <p:cTn id="51" fill="hold">
                            <p:stCondLst>
                              <p:cond delay="500"/>
                            </p:stCondLst>
                            <p:childTnLst>
                              <p:par>
                                <p:cTn id="52" presetID="10" presetClass="entr" presetSubtype="0"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500"/>
                                        <p:tgtEl>
                                          <p:spTgt spid="13"/>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500"/>
                                        <p:tgtEl>
                                          <p:spTgt spid="3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wipe(left)">
                                      <p:cBhvr>
                                        <p:cTn id="64" dur="500"/>
                                        <p:tgtEl>
                                          <p:spTgt spid="23"/>
                                        </p:tgtEl>
                                      </p:cBhvr>
                                    </p:animEffect>
                                  </p:childTnLst>
                                </p:cTn>
                              </p:par>
                              <p:par>
                                <p:cTn id="65" presetID="10" presetClass="exit" presetSubtype="0" fill="hold" nodeType="withEffect">
                                  <p:stCondLst>
                                    <p:cond delay="0"/>
                                  </p:stCondLst>
                                  <p:childTnLst>
                                    <p:animEffect transition="out" filter="fade">
                                      <p:cBhvr>
                                        <p:cTn id="66" dur="500"/>
                                        <p:tgtEl>
                                          <p:spTgt spid="13"/>
                                        </p:tgtEl>
                                      </p:cBhvr>
                                    </p:animEffect>
                                    <p:set>
                                      <p:cBhvr>
                                        <p:cTn id="67" dur="1" fill="hold">
                                          <p:stCondLst>
                                            <p:cond delay="499"/>
                                          </p:stCondLst>
                                        </p:cTn>
                                        <p:tgtEl>
                                          <p:spTgt spid="13"/>
                                        </p:tgtEl>
                                        <p:attrNameLst>
                                          <p:attrName>style.visibility</p:attrName>
                                        </p:attrNameLst>
                                      </p:cBhvr>
                                      <p:to>
                                        <p:strVal val="hidden"/>
                                      </p:to>
                                    </p:set>
                                  </p:childTnLst>
                                </p:cTn>
                              </p:par>
                            </p:childTnLst>
                          </p:cTn>
                        </p:par>
                        <p:par>
                          <p:cTn id="68" fill="hold">
                            <p:stCondLst>
                              <p:cond delay="500"/>
                            </p:stCondLst>
                            <p:childTnLst>
                              <p:par>
                                <p:cTn id="69" presetID="10"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250"/>
                                        <p:tgtEl>
                                          <p:spTgt spid="9"/>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fade">
                                      <p:cBhvr>
                                        <p:cTn id="76" dur="500"/>
                                        <p:tgtEl>
                                          <p:spTgt spid="34"/>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nodeType="click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wipe(left)">
                                      <p:cBhvr>
                                        <p:cTn id="81" dur="500"/>
                                        <p:tgtEl>
                                          <p:spTgt spid="31"/>
                                        </p:tgtEl>
                                      </p:cBhvr>
                                    </p:animEffect>
                                  </p:childTnLst>
                                </p:cTn>
                              </p:par>
                            </p:childTnLst>
                          </p:cTn>
                        </p:par>
                        <p:par>
                          <p:cTn id="82" fill="hold">
                            <p:stCondLst>
                              <p:cond delay="500"/>
                            </p:stCondLst>
                            <p:childTnLst>
                              <p:par>
                                <p:cTn id="83" presetID="10" presetClass="exit" presetSubtype="0" fill="hold" nodeType="afterEffect">
                                  <p:stCondLst>
                                    <p:cond delay="0"/>
                                  </p:stCondLst>
                                  <p:childTnLst>
                                    <p:animEffect transition="out" filter="fade">
                                      <p:cBhvr>
                                        <p:cTn id="84" dur="250"/>
                                        <p:tgtEl>
                                          <p:spTgt spid="9"/>
                                        </p:tgtEl>
                                      </p:cBhvr>
                                    </p:animEffect>
                                    <p:set>
                                      <p:cBhvr>
                                        <p:cTn id="85" dur="1" fill="hold">
                                          <p:stCondLst>
                                            <p:cond delay="249"/>
                                          </p:stCondLst>
                                        </p:cTn>
                                        <p:tgtEl>
                                          <p:spTgt spid="9"/>
                                        </p:tgtEl>
                                        <p:attrNameLst>
                                          <p:attrName>style.visibility</p:attrName>
                                        </p:attrNameLst>
                                      </p:cBhvr>
                                      <p:to>
                                        <p:strVal val="hidden"/>
                                      </p:to>
                                    </p:set>
                                  </p:childTnLst>
                                </p:cTn>
                              </p:par>
                            </p:childTnLst>
                          </p:cTn>
                        </p:par>
                        <p:par>
                          <p:cTn id="86" fill="hold">
                            <p:stCondLst>
                              <p:cond delay="750"/>
                            </p:stCondLst>
                            <p:childTnLst>
                              <p:par>
                                <p:cTn id="87" presetID="10" presetClass="entr" presetSubtype="0" fill="hold" nodeType="afterEffect">
                                  <p:stCondLst>
                                    <p:cond delay="0"/>
                                  </p:stCondLst>
                                  <p:childTnLst>
                                    <p:set>
                                      <p:cBhvr>
                                        <p:cTn id="88" dur="1" fill="hold">
                                          <p:stCondLst>
                                            <p:cond delay="0"/>
                                          </p:stCondLst>
                                        </p:cTn>
                                        <p:tgtEl>
                                          <p:spTgt spid="8"/>
                                        </p:tgtEl>
                                        <p:attrNameLst>
                                          <p:attrName>style.visibility</p:attrName>
                                        </p:attrNameLst>
                                      </p:cBhvr>
                                      <p:to>
                                        <p:strVal val="visible"/>
                                      </p:to>
                                    </p:set>
                                    <p:animEffect transition="in" filter="fade">
                                      <p:cBhvr>
                                        <p:cTn id="89" dur="500"/>
                                        <p:tgtEl>
                                          <p:spTgt spid="8"/>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39"/>
                                        </p:tgtEl>
                                        <p:attrNameLst>
                                          <p:attrName>style.visibility</p:attrName>
                                        </p:attrNameLst>
                                      </p:cBhvr>
                                      <p:to>
                                        <p:strVal val="visible"/>
                                      </p:to>
                                    </p:set>
                                    <p:animEffect transition="in" filter="fade">
                                      <p:cBhvr>
                                        <p:cTn id="94" dur="500"/>
                                        <p:tgtEl>
                                          <p:spTgt spid="39"/>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43"/>
                                        </p:tgtEl>
                                        <p:attrNameLst>
                                          <p:attrName>style.visibility</p:attrName>
                                        </p:attrNameLst>
                                      </p:cBhvr>
                                      <p:to>
                                        <p:strVal val="visible"/>
                                      </p:to>
                                    </p:set>
                                    <p:animEffect transition="in" filter="fade">
                                      <p:cBhvr>
                                        <p:cTn id="9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p:bldP spid="30" grpId="0"/>
      <p:bldP spid="34" grpId="0" animBg="1"/>
      <p:bldP spid="35" grpId="0" animBg="1"/>
      <p:bldP spid="36" grpId="0" animBg="1"/>
      <p:bldP spid="39" grpId="0" animBg="1"/>
      <p:bldP spid="42" grpId="0" animBg="1"/>
      <p:bldP spid="4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12</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4</a:t>
            </a:r>
          </a:p>
        </p:txBody>
      </p:sp>
      <p:sp>
        <p:nvSpPr>
          <p:cNvPr id="12" name="TextBox 11">
            <a:extLst>
              <a:ext uri="{FF2B5EF4-FFF2-40B4-BE49-F238E27FC236}">
                <a16:creationId xmlns:a16="http://schemas.microsoft.com/office/drawing/2014/main" id="{B69677ED-5C54-4353-B94F-C526DD00205C}"/>
              </a:ext>
            </a:extLst>
          </p:cNvPr>
          <p:cNvSpPr txBox="1"/>
          <p:nvPr/>
        </p:nvSpPr>
        <p:spPr>
          <a:xfrm>
            <a:off x="230981" y="138645"/>
            <a:ext cx="8784065" cy="400110"/>
          </a:xfrm>
          <a:prstGeom prst="rect">
            <a:avLst/>
          </a:prstGeom>
          <a:noFill/>
        </p:spPr>
        <p:txBody>
          <a:bodyPr wrap="square" rtlCol="0">
            <a:spAutoFit/>
          </a:bodyPr>
          <a:lstStyle/>
          <a:p>
            <a:pPr lvl="0">
              <a:buClr>
                <a:srgbClr val="EA7600"/>
              </a:buClr>
              <a:buSzPct val="120000"/>
            </a:pPr>
            <a:r>
              <a:rPr lang="en-GB" sz="2000" b="1" dirty="0">
                <a:solidFill>
                  <a:srgbClr val="253746"/>
                </a:solidFill>
              </a:rPr>
              <a:t>Day 1: </a:t>
            </a:r>
            <a:r>
              <a:rPr lang="en-GB" sz="2000" b="1" dirty="0">
                <a:solidFill>
                  <a:srgbClr val="5B9BD5">
                    <a:lumMod val="75000"/>
                  </a:srgbClr>
                </a:solidFill>
              </a:rPr>
              <a:t>Count up to solve 3-digit subtractions.</a:t>
            </a:r>
          </a:p>
        </p:txBody>
      </p:sp>
      <p:sp>
        <p:nvSpPr>
          <p:cNvPr id="7" name="Rounded Rectangle 1">
            <a:extLst>
              <a:ext uri="{FF2B5EF4-FFF2-40B4-BE49-F238E27FC236}">
                <a16:creationId xmlns:a16="http://schemas.microsoft.com/office/drawing/2014/main" id="{16D8D18D-89D4-44E0-B223-9664834BB146}"/>
              </a:ext>
            </a:extLst>
          </p:cNvPr>
          <p:cNvSpPr/>
          <p:nvPr/>
        </p:nvSpPr>
        <p:spPr>
          <a:xfrm>
            <a:off x="89865" y="3297263"/>
            <a:ext cx="8872010" cy="2251880"/>
          </a:xfrm>
          <a:prstGeom prst="roundRect">
            <a:avLst/>
          </a:prstGeom>
          <a:solidFill>
            <a:schemeClr val="bg1"/>
          </a:solidFill>
          <a:ln w="28575">
            <a:solidFill>
              <a:srgbClr val="EA7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a:extLst>
              <a:ext uri="{FF2B5EF4-FFF2-40B4-BE49-F238E27FC236}">
                <a16:creationId xmlns:a16="http://schemas.microsoft.com/office/drawing/2014/main" id="{6583091C-0DFE-4E07-AF26-D3F305FEF7F8}"/>
              </a:ext>
            </a:extLst>
          </p:cNvPr>
          <p:cNvPicPr>
            <a:picLocks noChangeAspect="1"/>
          </p:cNvPicPr>
          <p:nvPr/>
        </p:nvPicPr>
        <p:blipFill>
          <a:blip r:embed="rId3"/>
          <a:stretch>
            <a:fillRect/>
          </a:stretch>
        </p:blipFill>
        <p:spPr>
          <a:xfrm>
            <a:off x="8232701" y="4102133"/>
            <a:ext cx="657735" cy="615209"/>
          </a:xfrm>
          <a:prstGeom prst="rect">
            <a:avLst/>
          </a:prstGeom>
        </p:spPr>
      </p:pic>
      <p:pic>
        <p:nvPicPr>
          <p:cNvPr id="9" name="Picture 8">
            <a:extLst>
              <a:ext uri="{FF2B5EF4-FFF2-40B4-BE49-F238E27FC236}">
                <a16:creationId xmlns:a16="http://schemas.microsoft.com/office/drawing/2014/main" id="{F4519F8D-26D0-49F7-81BF-BFBA6193E369}"/>
              </a:ext>
            </a:extLst>
          </p:cNvPr>
          <p:cNvPicPr>
            <a:picLocks noChangeAspect="1"/>
          </p:cNvPicPr>
          <p:nvPr/>
        </p:nvPicPr>
        <p:blipFill>
          <a:blip r:embed="rId3"/>
          <a:stretch>
            <a:fillRect/>
          </a:stretch>
        </p:blipFill>
        <p:spPr>
          <a:xfrm>
            <a:off x="7574966" y="4115598"/>
            <a:ext cx="657735" cy="615209"/>
          </a:xfrm>
          <a:prstGeom prst="rect">
            <a:avLst/>
          </a:prstGeom>
        </p:spPr>
      </p:pic>
      <p:pic>
        <p:nvPicPr>
          <p:cNvPr id="11" name="Picture 10">
            <a:extLst>
              <a:ext uri="{FF2B5EF4-FFF2-40B4-BE49-F238E27FC236}">
                <a16:creationId xmlns:a16="http://schemas.microsoft.com/office/drawing/2014/main" id="{30B67A5B-C53E-452B-A7DD-851214C4C96C}"/>
              </a:ext>
            </a:extLst>
          </p:cNvPr>
          <p:cNvPicPr>
            <a:picLocks noChangeAspect="1"/>
          </p:cNvPicPr>
          <p:nvPr/>
        </p:nvPicPr>
        <p:blipFill>
          <a:blip r:embed="rId3"/>
          <a:stretch>
            <a:fillRect/>
          </a:stretch>
        </p:blipFill>
        <p:spPr>
          <a:xfrm>
            <a:off x="329458" y="4103532"/>
            <a:ext cx="657735" cy="615209"/>
          </a:xfrm>
          <a:prstGeom prst="rect">
            <a:avLst/>
          </a:prstGeom>
        </p:spPr>
      </p:pic>
      <p:pic>
        <p:nvPicPr>
          <p:cNvPr id="13" name="Picture 12">
            <a:extLst>
              <a:ext uri="{FF2B5EF4-FFF2-40B4-BE49-F238E27FC236}">
                <a16:creationId xmlns:a16="http://schemas.microsoft.com/office/drawing/2014/main" id="{707C8E5D-C5B7-455A-B6C1-6D57E52FAFC9}"/>
              </a:ext>
            </a:extLst>
          </p:cNvPr>
          <p:cNvPicPr>
            <a:picLocks noChangeAspect="1"/>
          </p:cNvPicPr>
          <p:nvPr/>
        </p:nvPicPr>
        <p:blipFill>
          <a:blip r:embed="rId3"/>
          <a:stretch>
            <a:fillRect/>
          </a:stretch>
        </p:blipFill>
        <p:spPr>
          <a:xfrm>
            <a:off x="1882404" y="4086591"/>
            <a:ext cx="657735" cy="615209"/>
          </a:xfrm>
          <a:prstGeom prst="rect">
            <a:avLst/>
          </a:prstGeom>
        </p:spPr>
      </p:pic>
      <p:cxnSp>
        <p:nvCxnSpPr>
          <p:cNvPr id="14" name="Straight Connector 13">
            <a:extLst>
              <a:ext uri="{FF2B5EF4-FFF2-40B4-BE49-F238E27FC236}">
                <a16:creationId xmlns:a16="http://schemas.microsoft.com/office/drawing/2014/main" id="{5461B859-CB2B-4F18-930A-E76DED1D4707}"/>
              </a:ext>
            </a:extLst>
          </p:cNvPr>
          <p:cNvCxnSpPr>
            <a:cxnSpLocks/>
          </p:cNvCxnSpPr>
          <p:nvPr/>
        </p:nvCxnSpPr>
        <p:spPr>
          <a:xfrm>
            <a:off x="210360" y="4702975"/>
            <a:ext cx="8575062" cy="17662"/>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cxnSp>
        <p:nvCxnSpPr>
          <p:cNvPr id="15" name="Straight Connector 14">
            <a:extLst>
              <a:ext uri="{FF2B5EF4-FFF2-40B4-BE49-F238E27FC236}">
                <a16:creationId xmlns:a16="http://schemas.microsoft.com/office/drawing/2014/main" id="{3F97C865-9987-417D-9E2E-61C83CCA35B8}"/>
              </a:ext>
            </a:extLst>
          </p:cNvPr>
          <p:cNvCxnSpPr/>
          <p:nvPr/>
        </p:nvCxnSpPr>
        <p:spPr>
          <a:xfrm flipH="1">
            <a:off x="555704" y="4701800"/>
            <a:ext cx="1" cy="167026"/>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16" name="TextBox 15">
            <a:extLst>
              <a:ext uri="{FF2B5EF4-FFF2-40B4-BE49-F238E27FC236}">
                <a16:creationId xmlns:a16="http://schemas.microsoft.com/office/drawing/2014/main" id="{2B0343CC-01A7-42BA-BC79-F3A79951C59A}"/>
              </a:ext>
            </a:extLst>
          </p:cNvPr>
          <p:cNvSpPr txBox="1"/>
          <p:nvPr/>
        </p:nvSpPr>
        <p:spPr>
          <a:xfrm>
            <a:off x="244117" y="4826411"/>
            <a:ext cx="62317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alibri" panose="020F0502020204030204"/>
                <a:ea typeface="+mn-ea"/>
                <a:cs typeface="+mn-cs"/>
              </a:rPr>
              <a:t>567</a:t>
            </a:r>
          </a:p>
        </p:txBody>
      </p:sp>
      <p:grpSp>
        <p:nvGrpSpPr>
          <p:cNvPr id="17" name="Group 16">
            <a:extLst>
              <a:ext uri="{FF2B5EF4-FFF2-40B4-BE49-F238E27FC236}">
                <a16:creationId xmlns:a16="http://schemas.microsoft.com/office/drawing/2014/main" id="{82CD79F3-1085-48F0-BF8A-A61F9605A48A}"/>
              </a:ext>
            </a:extLst>
          </p:cNvPr>
          <p:cNvGrpSpPr/>
          <p:nvPr/>
        </p:nvGrpSpPr>
        <p:grpSpPr>
          <a:xfrm>
            <a:off x="555702" y="3764292"/>
            <a:ext cx="2147575" cy="1463618"/>
            <a:chOff x="1423516" y="3742492"/>
            <a:chExt cx="1767984" cy="1463618"/>
          </a:xfrm>
        </p:grpSpPr>
        <p:cxnSp>
          <p:nvCxnSpPr>
            <p:cNvPr id="18" name="Straight Connector 17">
              <a:extLst>
                <a:ext uri="{FF2B5EF4-FFF2-40B4-BE49-F238E27FC236}">
                  <a16:creationId xmlns:a16="http://schemas.microsoft.com/office/drawing/2014/main" id="{6E24F5E3-467B-4F3D-96DA-1D837F0A7992}"/>
                </a:ext>
              </a:extLst>
            </p:cNvPr>
            <p:cNvCxnSpPr/>
            <p:nvPr/>
          </p:nvCxnSpPr>
          <p:spPr>
            <a:xfrm flipH="1">
              <a:off x="2725291" y="4680000"/>
              <a:ext cx="1" cy="167026"/>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19" name="TextBox 18">
              <a:extLst>
                <a:ext uri="{FF2B5EF4-FFF2-40B4-BE49-F238E27FC236}">
                  <a16:creationId xmlns:a16="http://schemas.microsoft.com/office/drawing/2014/main" id="{61452C65-2058-4B4A-9A33-1EAFCA3FDFC4}"/>
                </a:ext>
              </a:extLst>
            </p:cNvPr>
            <p:cNvSpPr txBox="1"/>
            <p:nvPr/>
          </p:nvSpPr>
          <p:spPr>
            <a:xfrm>
              <a:off x="2252703" y="4806000"/>
              <a:ext cx="93879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noProof="0" dirty="0">
                  <a:solidFill>
                    <a:srgbClr val="002060"/>
                  </a:solidFill>
                  <a:latin typeface="Calibri" panose="020F0502020204030204"/>
                </a:rPr>
                <a:t> </a:t>
              </a:r>
              <a:r>
                <a:rPr lang="en-US" sz="2000" b="1" noProof="0" dirty="0">
                  <a:solidFill>
                    <a:srgbClr val="002060"/>
                  </a:solidFill>
                  <a:latin typeface="Calibri" panose="020F0502020204030204"/>
                </a:rPr>
                <a:t>600</a:t>
              </a:r>
              <a:endParaRPr kumimoji="0" lang="en-GB" sz="2000" b="1" i="0" u="none" strike="noStrike" kern="1200" cap="none" spc="0" normalizeH="0" baseline="0" noProof="0" dirty="0">
                <a:ln>
                  <a:noFill/>
                </a:ln>
                <a:solidFill>
                  <a:srgbClr val="002060"/>
                </a:solidFill>
                <a:effectLst/>
                <a:uLnTx/>
                <a:uFillTx/>
                <a:latin typeface="Calibri" panose="020F0502020204030204"/>
              </a:endParaRPr>
            </a:p>
          </p:txBody>
        </p:sp>
        <p:grpSp>
          <p:nvGrpSpPr>
            <p:cNvPr id="20" name="Group 19">
              <a:extLst>
                <a:ext uri="{FF2B5EF4-FFF2-40B4-BE49-F238E27FC236}">
                  <a16:creationId xmlns:a16="http://schemas.microsoft.com/office/drawing/2014/main" id="{5DC5BAE7-1557-4FAE-8F46-06136AFA90F2}"/>
                </a:ext>
              </a:extLst>
            </p:cNvPr>
            <p:cNvGrpSpPr/>
            <p:nvPr/>
          </p:nvGrpSpPr>
          <p:grpSpPr>
            <a:xfrm>
              <a:off x="1423516" y="3742492"/>
              <a:ext cx="1301775" cy="953052"/>
              <a:chOff x="2247896" y="3543966"/>
              <a:chExt cx="1280488" cy="1154145"/>
            </a:xfrm>
          </p:grpSpPr>
          <p:sp>
            <p:nvSpPr>
              <p:cNvPr id="21" name="Freeform: Shape 17">
                <a:extLst>
                  <a:ext uri="{FF2B5EF4-FFF2-40B4-BE49-F238E27FC236}">
                    <a16:creationId xmlns:a16="http://schemas.microsoft.com/office/drawing/2014/main" id="{507872B4-F473-41D4-B7AF-EA7EF79F0869}"/>
                  </a:ext>
                </a:extLst>
              </p:cNvPr>
              <p:cNvSpPr/>
              <p:nvPr/>
            </p:nvSpPr>
            <p:spPr>
              <a:xfrm>
                <a:off x="2247896" y="4127880"/>
                <a:ext cx="1280488" cy="570231"/>
              </a:xfrm>
              <a:custGeom>
                <a:avLst/>
                <a:gdLst>
                  <a:gd name="connsiteX0" fmla="*/ 0 w 1990725"/>
                  <a:gd name="connsiteY0" fmla="*/ 323850 h 323850"/>
                  <a:gd name="connsiteX1" fmla="*/ 1047750 w 1990725"/>
                  <a:gd name="connsiteY1" fmla="*/ 0 h 323850"/>
                  <a:gd name="connsiteX2" fmla="*/ 1990725 w 1990725"/>
                  <a:gd name="connsiteY2" fmla="*/ 323850 h 323850"/>
                  <a:gd name="connsiteX3" fmla="*/ 1990725 w 1990725"/>
                  <a:gd name="connsiteY3" fmla="*/ 323850 h 323850"/>
                  <a:gd name="connsiteX4" fmla="*/ 1990725 w 1990725"/>
                  <a:gd name="connsiteY4" fmla="*/ 32385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25" h="323850">
                    <a:moveTo>
                      <a:pt x="0" y="323850"/>
                    </a:moveTo>
                    <a:cubicBezTo>
                      <a:pt x="357981" y="161925"/>
                      <a:pt x="715963" y="0"/>
                      <a:pt x="1047750" y="0"/>
                    </a:cubicBezTo>
                    <a:cubicBezTo>
                      <a:pt x="1379537" y="0"/>
                      <a:pt x="1990725" y="323850"/>
                      <a:pt x="1990725" y="323850"/>
                    </a:cubicBezTo>
                    <a:lnTo>
                      <a:pt x="1990725" y="323850"/>
                    </a:lnTo>
                    <a:lnTo>
                      <a:pt x="1990725" y="323850"/>
                    </a:lnTo>
                  </a:path>
                </a:pathLst>
              </a:custGeom>
              <a:noFill/>
              <a:ln w="19050" cap="flat" cmpd="sng" algn="ctr">
                <a:solidFill>
                  <a:srgbClr val="00206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11E669F0-679A-4F43-9217-D6A85CE8F122}"/>
                  </a:ext>
                </a:extLst>
              </p:cNvPr>
              <p:cNvSpPr txBox="1"/>
              <p:nvPr/>
            </p:nvSpPr>
            <p:spPr>
              <a:xfrm>
                <a:off x="2402792" y="3543966"/>
                <a:ext cx="970697" cy="48453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noProof="0" dirty="0">
                    <a:solidFill>
                      <a:srgbClr val="C00000"/>
                    </a:solidFill>
                    <a:latin typeface="Calibri" panose="020F0502020204030204"/>
                  </a:rPr>
                  <a:t>33</a:t>
                </a:r>
                <a:endParaRPr kumimoji="0" lang="en-GB" sz="2000" b="1" i="0" u="none" strike="noStrike" kern="1200" cap="none" spc="0" normalizeH="0" baseline="0" noProof="0" dirty="0">
                  <a:ln>
                    <a:noFill/>
                  </a:ln>
                  <a:solidFill>
                    <a:srgbClr val="C00000"/>
                  </a:solidFill>
                  <a:effectLst/>
                  <a:uLnTx/>
                  <a:uFillTx/>
                  <a:latin typeface="Calibri" panose="020F0502020204030204"/>
                </a:endParaRPr>
              </a:p>
            </p:txBody>
          </p:sp>
        </p:grpSp>
      </p:grpSp>
      <p:grpSp>
        <p:nvGrpSpPr>
          <p:cNvPr id="23" name="Group 22">
            <a:extLst>
              <a:ext uri="{FF2B5EF4-FFF2-40B4-BE49-F238E27FC236}">
                <a16:creationId xmlns:a16="http://schemas.microsoft.com/office/drawing/2014/main" id="{CAE9330B-ACF1-4619-9765-52FA789E0952}"/>
              </a:ext>
            </a:extLst>
          </p:cNvPr>
          <p:cNvGrpSpPr/>
          <p:nvPr/>
        </p:nvGrpSpPr>
        <p:grpSpPr>
          <a:xfrm>
            <a:off x="2133097" y="3671877"/>
            <a:ext cx="6248902" cy="1556033"/>
            <a:chOff x="3362584" y="3666119"/>
            <a:chExt cx="5350440" cy="1556033"/>
          </a:xfrm>
        </p:grpSpPr>
        <p:cxnSp>
          <p:nvCxnSpPr>
            <p:cNvPr id="24" name="Straight Connector 23">
              <a:extLst>
                <a:ext uri="{FF2B5EF4-FFF2-40B4-BE49-F238E27FC236}">
                  <a16:creationId xmlns:a16="http://schemas.microsoft.com/office/drawing/2014/main" id="{34ED688B-C8DD-438C-A881-918DA5A46F4A}"/>
                </a:ext>
              </a:extLst>
            </p:cNvPr>
            <p:cNvCxnSpPr/>
            <p:nvPr/>
          </p:nvCxnSpPr>
          <p:spPr>
            <a:xfrm flipH="1">
              <a:off x="8300392" y="4696042"/>
              <a:ext cx="1" cy="167026"/>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25" name="TextBox 24">
              <a:extLst>
                <a:ext uri="{FF2B5EF4-FFF2-40B4-BE49-F238E27FC236}">
                  <a16:creationId xmlns:a16="http://schemas.microsoft.com/office/drawing/2014/main" id="{A997F719-BAD0-48D5-805D-52A1DC5A0582}"/>
                </a:ext>
              </a:extLst>
            </p:cNvPr>
            <p:cNvSpPr txBox="1"/>
            <p:nvPr/>
          </p:nvSpPr>
          <p:spPr>
            <a:xfrm>
              <a:off x="7910269" y="4822042"/>
              <a:ext cx="80275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noProof="0" dirty="0">
                  <a:solidFill>
                    <a:srgbClr val="002060"/>
                  </a:solidFill>
                  <a:latin typeface="Calibri" panose="020F0502020204030204"/>
                </a:rPr>
                <a:t>70</a:t>
              </a:r>
              <a:r>
                <a:rPr kumimoji="0" lang="en-GB" sz="2000" b="1" i="0" u="none" strike="noStrike" kern="1200" cap="none" spc="0" normalizeH="0" baseline="0" noProof="0" dirty="0">
                  <a:ln>
                    <a:noFill/>
                  </a:ln>
                  <a:solidFill>
                    <a:srgbClr val="002060"/>
                  </a:solidFill>
                  <a:effectLst/>
                  <a:uLnTx/>
                  <a:uFillTx/>
                  <a:latin typeface="Calibri" panose="020F0502020204030204"/>
                </a:rPr>
                <a:t>0</a:t>
              </a:r>
            </a:p>
          </p:txBody>
        </p:sp>
        <p:grpSp>
          <p:nvGrpSpPr>
            <p:cNvPr id="26" name="Group 25">
              <a:extLst>
                <a:ext uri="{FF2B5EF4-FFF2-40B4-BE49-F238E27FC236}">
                  <a16:creationId xmlns:a16="http://schemas.microsoft.com/office/drawing/2014/main" id="{66E33C36-032B-42F4-BF96-E3C2FA91C86E}"/>
                </a:ext>
              </a:extLst>
            </p:cNvPr>
            <p:cNvGrpSpPr/>
            <p:nvPr/>
          </p:nvGrpSpPr>
          <p:grpSpPr>
            <a:xfrm>
              <a:off x="3362584" y="3666119"/>
              <a:ext cx="4935574" cy="1031099"/>
              <a:chOff x="5132454" y="3409270"/>
              <a:chExt cx="6292735" cy="1312808"/>
            </a:xfrm>
          </p:grpSpPr>
          <p:sp>
            <p:nvSpPr>
              <p:cNvPr id="27" name="Freeform: Shape 18">
                <a:extLst>
                  <a:ext uri="{FF2B5EF4-FFF2-40B4-BE49-F238E27FC236}">
                    <a16:creationId xmlns:a16="http://schemas.microsoft.com/office/drawing/2014/main" id="{1CE53C2C-D36A-494A-8AB5-150C406F8085}"/>
                  </a:ext>
                </a:extLst>
              </p:cNvPr>
              <p:cNvSpPr/>
              <p:nvPr/>
            </p:nvSpPr>
            <p:spPr>
              <a:xfrm>
                <a:off x="5132454" y="3918695"/>
                <a:ext cx="6292735" cy="803383"/>
              </a:xfrm>
              <a:custGeom>
                <a:avLst/>
                <a:gdLst>
                  <a:gd name="connsiteX0" fmla="*/ 0 w 1990725"/>
                  <a:gd name="connsiteY0" fmla="*/ 323850 h 323850"/>
                  <a:gd name="connsiteX1" fmla="*/ 1047750 w 1990725"/>
                  <a:gd name="connsiteY1" fmla="*/ 0 h 323850"/>
                  <a:gd name="connsiteX2" fmla="*/ 1990725 w 1990725"/>
                  <a:gd name="connsiteY2" fmla="*/ 323850 h 323850"/>
                  <a:gd name="connsiteX3" fmla="*/ 1990725 w 1990725"/>
                  <a:gd name="connsiteY3" fmla="*/ 323850 h 323850"/>
                  <a:gd name="connsiteX4" fmla="*/ 1990725 w 1990725"/>
                  <a:gd name="connsiteY4" fmla="*/ 32385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25" h="323850">
                    <a:moveTo>
                      <a:pt x="0" y="323850"/>
                    </a:moveTo>
                    <a:cubicBezTo>
                      <a:pt x="357981" y="161925"/>
                      <a:pt x="715963" y="0"/>
                      <a:pt x="1047750" y="0"/>
                    </a:cubicBezTo>
                    <a:cubicBezTo>
                      <a:pt x="1379537" y="0"/>
                      <a:pt x="1990725" y="323850"/>
                      <a:pt x="1990725" y="323850"/>
                    </a:cubicBezTo>
                    <a:lnTo>
                      <a:pt x="1990725" y="323850"/>
                    </a:lnTo>
                    <a:lnTo>
                      <a:pt x="1990725" y="323850"/>
                    </a:lnTo>
                  </a:path>
                </a:pathLst>
              </a:custGeom>
              <a:noFill/>
              <a:ln w="19050" cap="flat" cmpd="sng" algn="ctr">
                <a:solidFill>
                  <a:srgbClr val="00206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DE1627C3-27B5-4141-A1B6-AAC733C1A75D}"/>
                  </a:ext>
                </a:extLst>
              </p:cNvPr>
              <p:cNvSpPr txBox="1"/>
              <p:nvPr/>
            </p:nvSpPr>
            <p:spPr>
              <a:xfrm>
                <a:off x="7753613" y="3409270"/>
                <a:ext cx="1019043" cy="5094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C00000"/>
                    </a:solidFill>
                    <a:latin typeface="Calibri" panose="020F0502020204030204"/>
                  </a:rPr>
                  <a:t>100</a:t>
                </a:r>
                <a:endParaRPr kumimoji="0" lang="en-GB" sz="2000" b="1" i="0" u="none" strike="noStrike" kern="1200" cap="none" spc="0" normalizeH="0" baseline="0" noProof="0" dirty="0">
                  <a:ln>
                    <a:noFill/>
                  </a:ln>
                  <a:solidFill>
                    <a:srgbClr val="C00000"/>
                  </a:solidFill>
                  <a:effectLst/>
                  <a:uLnTx/>
                  <a:uFillTx/>
                  <a:latin typeface="Calibri" panose="020F0502020204030204"/>
                </a:endParaRPr>
              </a:p>
            </p:txBody>
          </p:sp>
        </p:grpSp>
      </p:grpSp>
      <p:cxnSp>
        <p:nvCxnSpPr>
          <p:cNvPr id="29" name="Straight Connector 28">
            <a:extLst>
              <a:ext uri="{FF2B5EF4-FFF2-40B4-BE49-F238E27FC236}">
                <a16:creationId xmlns:a16="http://schemas.microsoft.com/office/drawing/2014/main" id="{558FBA29-2B6C-4A7B-96D9-C98E53972C24}"/>
              </a:ext>
            </a:extLst>
          </p:cNvPr>
          <p:cNvCxnSpPr/>
          <p:nvPr/>
        </p:nvCxnSpPr>
        <p:spPr>
          <a:xfrm flipH="1">
            <a:off x="8529679" y="4701800"/>
            <a:ext cx="0" cy="167026"/>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30" name="TextBox 29">
            <a:extLst>
              <a:ext uri="{FF2B5EF4-FFF2-40B4-BE49-F238E27FC236}">
                <a16:creationId xmlns:a16="http://schemas.microsoft.com/office/drawing/2014/main" id="{48E7BA6D-0520-4AC4-A760-1D534BCB3EF8}"/>
              </a:ext>
            </a:extLst>
          </p:cNvPr>
          <p:cNvSpPr txBox="1"/>
          <p:nvPr/>
        </p:nvSpPr>
        <p:spPr>
          <a:xfrm>
            <a:off x="8210371" y="4827800"/>
            <a:ext cx="68282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noProof="0" dirty="0">
                <a:solidFill>
                  <a:srgbClr val="002060"/>
                </a:solidFill>
                <a:latin typeface="Calibri" panose="020F0502020204030204"/>
              </a:rPr>
              <a:t>705</a:t>
            </a:r>
            <a:endParaRPr kumimoji="0" lang="en-GB" sz="2000" b="1" i="0" u="none" strike="noStrike" kern="1200" cap="none" spc="0" normalizeH="0" baseline="0" noProof="0" dirty="0">
              <a:ln>
                <a:noFill/>
              </a:ln>
              <a:solidFill>
                <a:srgbClr val="002060"/>
              </a:solidFill>
              <a:effectLst/>
              <a:uLnTx/>
              <a:uFillTx/>
              <a:latin typeface="Calibri" panose="020F0502020204030204"/>
            </a:endParaRPr>
          </a:p>
        </p:txBody>
      </p:sp>
      <p:grpSp>
        <p:nvGrpSpPr>
          <p:cNvPr id="31" name="Group 30">
            <a:extLst>
              <a:ext uri="{FF2B5EF4-FFF2-40B4-BE49-F238E27FC236}">
                <a16:creationId xmlns:a16="http://schemas.microsoft.com/office/drawing/2014/main" id="{61F62101-D485-4727-9AD1-82F7F4A34EE6}"/>
              </a:ext>
            </a:extLst>
          </p:cNvPr>
          <p:cNvGrpSpPr/>
          <p:nvPr/>
        </p:nvGrpSpPr>
        <p:grpSpPr>
          <a:xfrm>
            <a:off x="6470928" y="3697323"/>
            <a:ext cx="3523545" cy="1005651"/>
            <a:chOff x="4822559" y="3421246"/>
            <a:chExt cx="11474043" cy="1280407"/>
          </a:xfrm>
        </p:grpSpPr>
        <p:sp>
          <p:nvSpPr>
            <p:cNvPr id="32" name="Freeform: Shape 18">
              <a:extLst>
                <a:ext uri="{FF2B5EF4-FFF2-40B4-BE49-F238E27FC236}">
                  <a16:creationId xmlns:a16="http://schemas.microsoft.com/office/drawing/2014/main" id="{42A6FAA1-BDCC-4BD3-96A8-F075F6118171}"/>
                </a:ext>
              </a:extLst>
            </p:cNvPr>
            <p:cNvSpPr/>
            <p:nvPr/>
          </p:nvSpPr>
          <p:spPr>
            <a:xfrm>
              <a:off x="9482495" y="4299960"/>
              <a:ext cx="2044161" cy="401693"/>
            </a:xfrm>
            <a:custGeom>
              <a:avLst/>
              <a:gdLst>
                <a:gd name="connsiteX0" fmla="*/ 0 w 1990725"/>
                <a:gd name="connsiteY0" fmla="*/ 323850 h 323850"/>
                <a:gd name="connsiteX1" fmla="*/ 1047750 w 1990725"/>
                <a:gd name="connsiteY1" fmla="*/ 0 h 323850"/>
                <a:gd name="connsiteX2" fmla="*/ 1990725 w 1990725"/>
                <a:gd name="connsiteY2" fmla="*/ 323850 h 323850"/>
                <a:gd name="connsiteX3" fmla="*/ 1990725 w 1990725"/>
                <a:gd name="connsiteY3" fmla="*/ 323850 h 323850"/>
                <a:gd name="connsiteX4" fmla="*/ 1990725 w 1990725"/>
                <a:gd name="connsiteY4" fmla="*/ 32385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25" h="323850">
                  <a:moveTo>
                    <a:pt x="0" y="323850"/>
                  </a:moveTo>
                  <a:cubicBezTo>
                    <a:pt x="357981" y="161925"/>
                    <a:pt x="715963" y="0"/>
                    <a:pt x="1047750" y="0"/>
                  </a:cubicBezTo>
                  <a:cubicBezTo>
                    <a:pt x="1379537" y="0"/>
                    <a:pt x="1990725" y="323850"/>
                    <a:pt x="1990725" y="323850"/>
                  </a:cubicBezTo>
                  <a:lnTo>
                    <a:pt x="1990725" y="323850"/>
                  </a:lnTo>
                  <a:lnTo>
                    <a:pt x="1990725" y="323850"/>
                  </a:lnTo>
                </a:path>
              </a:pathLst>
            </a:custGeom>
            <a:noFill/>
            <a:ln w="19050" cap="flat" cmpd="sng" algn="ctr">
              <a:solidFill>
                <a:srgbClr val="00206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33" name="TextBox 32">
              <a:extLst>
                <a:ext uri="{FF2B5EF4-FFF2-40B4-BE49-F238E27FC236}">
                  <a16:creationId xmlns:a16="http://schemas.microsoft.com/office/drawing/2014/main" id="{704818DC-CF63-45FA-9F12-2E2E5602232E}"/>
                </a:ext>
              </a:extLst>
            </p:cNvPr>
            <p:cNvSpPr txBox="1"/>
            <p:nvPr/>
          </p:nvSpPr>
          <p:spPr>
            <a:xfrm>
              <a:off x="4822559" y="3421246"/>
              <a:ext cx="11474043" cy="5094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C00000"/>
                  </a:solidFill>
                  <a:latin typeface="Calibri" panose="020F0502020204030204"/>
                </a:rPr>
                <a:t>5</a:t>
              </a:r>
              <a:endParaRPr kumimoji="0" lang="en-GB" sz="2000" b="1" i="0" u="none" strike="noStrike" kern="1200" cap="none" spc="0" normalizeH="0" baseline="0" noProof="0" dirty="0">
                <a:ln>
                  <a:noFill/>
                </a:ln>
                <a:solidFill>
                  <a:srgbClr val="C00000"/>
                </a:solidFill>
                <a:effectLst/>
                <a:uLnTx/>
                <a:uFillTx/>
                <a:latin typeface="Calibri" panose="020F0502020204030204"/>
              </a:endParaRPr>
            </a:p>
          </p:txBody>
        </p:sp>
      </p:grpSp>
      <p:sp>
        <p:nvSpPr>
          <p:cNvPr id="34" name="Speech Bubble: Rectangle with Corners Rounded 10">
            <a:extLst>
              <a:ext uri="{FF2B5EF4-FFF2-40B4-BE49-F238E27FC236}">
                <a16:creationId xmlns:a16="http://schemas.microsoft.com/office/drawing/2014/main" id="{C2075B1D-A593-4F64-B42D-DFC0802EAEDE}"/>
              </a:ext>
            </a:extLst>
          </p:cNvPr>
          <p:cNvSpPr/>
          <p:nvPr/>
        </p:nvSpPr>
        <p:spPr>
          <a:xfrm>
            <a:off x="5962559" y="2547913"/>
            <a:ext cx="2927877" cy="616626"/>
          </a:xfrm>
          <a:prstGeom prst="wedgeEllipseCallout">
            <a:avLst>
              <a:gd name="adj1" fmla="val 15466"/>
              <a:gd name="adj2" fmla="val 123421"/>
            </a:avLst>
          </a:prstGeom>
          <a:solidFill>
            <a:srgbClr val="BDD7EE"/>
          </a:solidFill>
          <a:ln w="19050">
            <a:solidFill>
              <a:srgbClr val="1F4E79"/>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How far to 705?</a:t>
            </a:r>
          </a:p>
        </p:txBody>
      </p:sp>
      <p:sp>
        <p:nvSpPr>
          <p:cNvPr id="35" name="Speech Bubble: Rectangle with Corners Rounded 10">
            <a:extLst>
              <a:ext uri="{FF2B5EF4-FFF2-40B4-BE49-F238E27FC236}">
                <a16:creationId xmlns:a16="http://schemas.microsoft.com/office/drawing/2014/main" id="{F6042774-3728-4422-BDE6-3B9E012F068A}"/>
              </a:ext>
            </a:extLst>
          </p:cNvPr>
          <p:cNvSpPr/>
          <p:nvPr/>
        </p:nvSpPr>
        <p:spPr>
          <a:xfrm>
            <a:off x="264838" y="2304323"/>
            <a:ext cx="2438440" cy="860216"/>
          </a:xfrm>
          <a:prstGeom prst="wedgeEllipseCallout">
            <a:avLst>
              <a:gd name="adj1" fmla="val -12609"/>
              <a:gd name="adj2" fmla="val 100561"/>
            </a:avLst>
          </a:prstGeom>
          <a:solidFill>
            <a:srgbClr val="BDD7EE"/>
          </a:solidFill>
          <a:ln w="19050">
            <a:solidFill>
              <a:srgbClr val="1F4E79"/>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How far to the next 100?</a:t>
            </a:r>
          </a:p>
        </p:txBody>
      </p:sp>
      <p:sp>
        <p:nvSpPr>
          <p:cNvPr id="36" name="Speech Bubble: Rectangle with Corners Rounded 10">
            <a:extLst>
              <a:ext uri="{FF2B5EF4-FFF2-40B4-BE49-F238E27FC236}">
                <a16:creationId xmlns:a16="http://schemas.microsoft.com/office/drawing/2014/main" id="{FF3C387E-606E-45B0-9A53-AC60B45F3FF4}"/>
              </a:ext>
            </a:extLst>
          </p:cNvPr>
          <p:cNvSpPr/>
          <p:nvPr/>
        </p:nvSpPr>
        <p:spPr>
          <a:xfrm>
            <a:off x="3008233" y="2391221"/>
            <a:ext cx="2702181" cy="686419"/>
          </a:xfrm>
          <a:prstGeom prst="wedgeEllipseCallout">
            <a:avLst>
              <a:gd name="adj1" fmla="val 7932"/>
              <a:gd name="adj2" fmla="val 85967"/>
            </a:avLst>
          </a:prstGeom>
          <a:solidFill>
            <a:srgbClr val="BDD7EE"/>
          </a:solidFill>
          <a:ln w="19050">
            <a:solidFill>
              <a:srgbClr val="1F4E79"/>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How far to 700?</a:t>
            </a:r>
          </a:p>
        </p:txBody>
      </p:sp>
      <p:sp>
        <p:nvSpPr>
          <p:cNvPr id="39" name="Speech Bubble: Rectangle with Corners Rounded 10">
            <a:extLst>
              <a:ext uri="{FF2B5EF4-FFF2-40B4-BE49-F238E27FC236}">
                <a16:creationId xmlns:a16="http://schemas.microsoft.com/office/drawing/2014/main" id="{F6042774-3728-4422-BDE6-3B9E012F068A}"/>
              </a:ext>
            </a:extLst>
          </p:cNvPr>
          <p:cNvSpPr/>
          <p:nvPr/>
        </p:nvSpPr>
        <p:spPr>
          <a:xfrm>
            <a:off x="2363280" y="1394118"/>
            <a:ext cx="3347134" cy="583066"/>
          </a:xfrm>
          <a:prstGeom prst="wedgeEllipseCallout">
            <a:avLst>
              <a:gd name="adj1" fmla="val -10665"/>
              <a:gd name="adj2" fmla="val 73338"/>
            </a:avLst>
          </a:prstGeom>
          <a:solidFill>
            <a:srgbClr val="BDD7EE"/>
          </a:solidFill>
          <a:ln w="19050">
            <a:solidFill>
              <a:srgbClr val="1F4E79"/>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FF0000"/>
                </a:solidFill>
              </a:rPr>
              <a:t>100 + 33 + 5 = ?</a:t>
            </a:r>
            <a:endParaRPr lang="en-GB" sz="2000" b="1" dirty="0">
              <a:solidFill>
                <a:srgbClr val="253746"/>
              </a:solidFill>
            </a:endParaRPr>
          </a:p>
        </p:txBody>
      </p:sp>
      <p:sp>
        <p:nvSpPr>
          <p:cNvPr id="42" name="Speech Bubble: Rectangle with Corners Rounded 10">
            <a:extLst>
              <a:ext uri="{FF2B5EF4-FFF2-40B4-BE49-F238E27FC236}">
                <a16:creationId xmlns:a16="http://schemas.microsoft.com/office/drawing/2014/main" id="{F6042774-3728-4422-BDE6-3B9E012F068A}"/>
              </a:ext>
            </a:extLst>
          </p:cNvPr>
          <p:cNvSpPr/>
          <p:nvPr/>
        </p:nvSpPr>
        <p:spPr>
          <a:xfrm>
            <a:off x="805598" y="605097"/>
            <a:ext cx="3720272" cy="652016"/>
          </a:xfrm>
          <a:prstGeom prst="wedgeEllipseCallout">
            <a:avLst>
              <a:gd name="adj1" fmla="val -10665"/>
              <a:gd name="adj2" fmla="val 73338"/>
            </a:avLst>
          </a:prstGeom>
          <a:solidFill>
            <a:srgbClr val="BDD7EE"/>
          </a:solidFill>
          <a:ln w="19050">
            <a:solidFill>
              <a:srgbClr val="1F4E79"/>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Let’s check </a:t>
            </a:r>
            <a:r>
              <a:rPr lang="en-GB" sz="2000" b="1" dirty="0">
                <a:solidFill>
                  <a:srgbClr val="FF0000"/>
                </a:solidFill>
              </a:rPr>
              <a:t>705 - 567… </a:t>
            </a:r>
            <a:endParaRPr lang="en-GB" sz="2000" b="1" dirty="0">
              <a:solidFill>
                <a:srgbClr val="253746"/>
              </a:solidFill>
            </a:endParaRPr>
          </a:p>
        </p:txBody>
      </p:sp>
      <p:sp>
        <p:nvSpPr>
          <p:cNvPr id="40" name="Speech Bubble: Rectangle with Corners Rounded 10">
            <a:extLst>
              <a:ext uri="{FF2B5EF4-FFF2-40B4-BE49-F238E27FC236}">
                <a16:creationId xmlns:a16="http://schemas.microsoft.com/office/drawing/2014/main" id="{F6042774-3728-4422-BDE6-3B9E012F068A}"/>
              </a:ext>
            </a:extLst>
          </p:cNvPr>
          <p:cNvSpPr/>
          <p:nvPr/>
        </p:nvSpPr>
        <p:spPr>
          <a:xfrm>
            <a:off x="5962559" y="1394232"/>
            <a:ext cx="2847127" cy="524016"/>
          </a:xfrm>
          <a:prstGeom prst="wedgeEllipseCallout">
            <a:avLst>
              <a:gd name="adj1" fmla="val -10665"/>
              <a:gd name="adj2" fmla="val 73338"/>
            </a:avLst>
          </a:prstGeom>
          <a:solidFill>
            <a:srgbClr val="BDD7EE"/>
          </a:solidFill>
          <a:ln w="19050">
            <a:solidFill>
              <a:srgbClr val="1F4E79"/>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FF0000"/>
                </a:solidFill>
              </a:rPr>
              <a:t>705 - 567 = ?</a:t>
            </a:r>
            <a:endParaRPr lang="en-GB" sz="2000" b="1" dirty="0">
              <a:solidFill>
                <a:srgbClr val="253746"/>
              </a:solidFill>
            </a:endParaRPr>
          </a:p>
        </p:txBody>
      </p:sp>
    </p:spTree>
    <p:extLst>
      <p:ext uri="{BB962C8B-B14F-4D97-AF65-F5344CB8AC3E}">
        <p14:creationId xmlns:p14="http://schemas.microsoft.com/office/powerpoint/2010/main" val="3270930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500"/>
                                        <p:tgtEl>
                                          <p:spTgt spid="2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500"/>
                                        <p:tgtEl>
                                          <p:spTgt spid="17"/>
                                        </p:tgtEl>
                                      </p:cBhvr>
                                    </p:animEffect>
                                  </p:childTnLst>
                                </p:cTn>
                              </p:par>
                              <p:par>
                                <p:cTn id="43" presetID="10" presetClass="exit" presetSubtype="0" fill="hold" nodeType="withEffect">
                                  <p:stCondLst>
                                    <p:cond delay="0"/>
                                  </p:stCondLst>
                                  <p:childTnLst>
                                    <p:animEffect transition="out" filter="fade">
                                      <p:cBhvr>
                                        <p:cTn id="44" dur="250"/>
                                        <p:tgtEl>
                                          <p:spTgt spid="11"/>
                                        </p:tgtEl>
                                      </p:cBhvr>
                                    </p:animEffect>
                                    <p:set>
                                      <p:cBhvr>
                                        <p:cTn id="45" dur="1" fill="hold">
                                          <p:stCondLst>
                                            <p:cond delay="249"/>
                                          </p:stCondLst>
                                        </p:cTn>
                                        <p:tgtEl>
                                          <p:spTgt spid="11"/>
                                        </p:tgtEl>
                                        <p:attrNameLst>
                                          <p:attrName>style.visibility</p:attrName>
                                        </p:attrNameLst>
                                      </p:cBhvr>
                                      <p:to>
                                        <p:strVal val="hidden"/>
                                      </p:to>
                                    </p:set>
                                  </p:childTnLst>
                                </p:cTn>
                              </p:par>
                            </p:childTnLst>
                          </p:cTn>
                        </p:par>
                        <p:par>
                          <p:cTn id="46" fill="hold">
                            <p:stCondLst>
                              <p:cond delay="500"/>
                            </p:stCondLst>
                            <p:childTnLst>
                              <p:par>
                                <p:cTn id="47" presetID="10" presetClass="entr" presetSubtype="0" fill="hold"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fade">
                                      <p:cBhvr>
                                        <p:cTn id="54" dur="500"/>
                                        <p:tgtEl>
                                          <p:spTgt spid="3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left)">
                                      <p:cBhvr>
                                        <p:cTn id="59" dur="500"/>
                                        <p:tgtEl>
                                          <p:spTgt spid="23"/>
                                        </p:tgtEl>
                                      </p:cBhvr>
                                    </p:animEffect>
                                  </p:childTnLst>
                                </p:cTn>
                              </p:par>
                              <p:par>
                                <p:cTn id="60" presetID="10" presetClass="exit" presetSubtype="0" fill="hold" nodeType="withEffect">
                                  <p:stCondLst>
                                    <p:cond delay="0"/>
                                  </p:stCondLst>
                                  <p:childTnLst>
                                    <p:animEffect transition="out" filter="fade">
                                      <p:cBhvr>
                                        <p:cTn id="61" dur="500"/>
                                        <p:tgtEl>
                                          <p:spTgt spid="13"/>
                                        </p:tgtEl>
                                      </p:cBhvr>
                                    </p:animEffect>
                                    <p:set>
                                      <p:cBhvr>
                                        <p:cTn id="62" dur="1" fill="hold">
                                          <p:stCondLst>
                                            <p:cond delay="499"/>
                                          </p:stCondLst>
                                        </p:cTn>
                                        <p:tgtEl>
                                          <p:spTgt spid="13"/>
                                        </p:tgtEl>
                                        <p:attrNameLst>
                                          <p:attrName>style.visibility</p:attrName>
                                        </p:attrNameLst>
                                      </p:cBhvr>
                                      <p:to>
                                        <p:strVal val="hidden"/>
                                      </p:to>
                                    </p:set>
                                  </p:childTnLst>
                                </p:cTn>
                              </p:par>
                            </p:childTnLst>
                          </p:cTn>
                        </p:par>
                        <p:par>
                          <p:cTn id="63" fill="hold">
                            <p:stCondLst>
                              <p:cond delay="500"/>
                            </p:stCondLst>
                            <p:childTnLst>
                              <p:par>
                                <p:cTn id="64" presetID="10" presetClass="entr" presetSubtype="0"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250"/>
                                        <p:tgtEl>
                                          <p:spTgt spid="9"/>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fade">
                                      <p:cBhvr>
                                        <p:cTn id="71" dur="500"/>
                                        <p:tgtEl>
                                          <p:spTgt spid="34"/>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wipe(left)">
                                      <p:cBhvr>
                                        <p:cTn id="76" dur="500"/>
                                        <p:tgtEl>
                                          <p:spTgt spid="31"/>
                                        </p:tgtEl>
                                      </p:cBhvr>
                                    </p:animEffect>
                                  </p:childTnLst>
                                </p:cTn>
                              </p:par>
                            </p:childTnLst>
                          </p:cTn>
                        </p:par>
                        <p:par>
                          <p:cTn id="77" fill="hold">
                            <p:stCondLst>
                              <p:cond delay="500"/>
                            </p:stCondLst>
                            <p:childTnLst>
                              <p:par>
                                <p:cTn id="78" presetID="10" presetClass="exit" presetSubtype="0" fill="hold" nodeType="afterEffect">
                                  <p:stCondLst>
                                    <p:cond delay="0"/>
                                  </p:stCondLst>
                                  <p:childTnLst>
                                    <p:animEffect transition="out" filter="fade">
                                      <p:cBhvr>
                                        <p:cTn id="79" dur="250"/>
                                        <p:tgtEl>
                                          <p:spTgt spid="9"/>
                                        </p:tgtEl>
                                      </p:cBhvr>
                                    </p:animEffect>
                                    <p:set>
                                      <p:cBhvr>
                                        <p:cTn id="80" dur="1" fill="hold">
                                          <p:stCondLst>
                                            <p:cond delay="249"/>
                                          </p:stCondLst>
                                        </p:cTn>
                                        <p:tgtEl>
                                          <p:spTgt spid="9"/>
                                        </p:tgtEl>
                                        <p:attrNameLst>
                                          <p:attrName>style.visibility</p:attrName>
                                        </p:attrNameLst>
                                      </p:cBhvr>
                                      <p:to>
                                        <p:strVal val="hidden"/>
                                      </p:to>
                                    </p:set>
                                  </p:childTnLst>
                                </p:cTn>
                              </p:par>
                            </p:childTnLst>
                          </p:cTn>
                        </p:par>
                        <p:par>
                          <p:cTn id="81" fill="hold">
                            <p:stCondLst>
                              <p:cond delay="750"/>
                            </p:stCondLst>
                            <p:childTnLst>
                              <p:par>
                                <p:cTn id="82" presetID="10" presetClass="entr" presetSubtype="0" fill="hold" nodeType="afterEffect">
                                  <p:stCondLst>
                                    <p:cond delay="0"/>
                                  </p:stCondLst>
                                  <p:childTnLst>
                                    <p:set>
                                      <p:cBhvr>
                                        <p:cTn id="83" dur="1" fill="hold">
                                          <p:stCondLst>
                                            <p:cond delay="0"/>
                                          </p:stCondLst>
                                        </p:cTn>
                                        <p:tgtEl>
                                          <p:spTgt spid="8"/>
                                        </p:tgtEl>
                                        <p:attrNameLst>
                                          <p:attrName>style.visibility</p:attrName>
                                        </p:attrNameLst>
                                      </p:cBhvr>
                                      <p:to>
                                        <p:strVal val="visible"/>
                                      </p:to>
                                    </p:set>
                                    <p:animEffect transition="in" filter="fade">
                                      <p:cBhvr>
                                        <p:cTn id="84" dur="500"/>
                                        <p:tgtEl>
                                          <p:spTgt spid="8"/>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500"/>
                                        <p:tgtEl>
                                          <p:spTgt spid="39"/>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40"/>
                                        </p:tgtEl>
                                        <p:attrNameLst>
                                          <p:attrName>style.visibility</p:attrName>
                                        </p:attrNameLst>
                                      </p:cBhvr>
                                      <p:to>
                                        <p:strVal val="visible"/>
                                      </p:to>
                                    </p:set>
                                    <p:animEffect transition="in" filter="fade">
                                      <p:cBhvr>
                                        <p:cTn id="9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p:bldP spid="30" grpId="0"/>
      <p:bldP spid="34" grpId="0" animBg="1"/>
      <p:bldP spid="35" grpId="0" animBg="1"/>
      <p:bldP spid="36" grpId="0" animBg="1"/>
      <p:bldP spid="39" grpId="0" animBg="1"/>
      <p:bldP spid="42" grpId="0" animBg="1"/>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13</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a:t>Year 1</a:t>
            </a:r>
            <a:endParaRPr lang="en-GB" dirty="0"/>
          </a:p>
        </p:txBody>
      </p:sp>
      <p:sp>
        <p:nvSpPr>
          <p:cNvPr id="12" name="TextBox 11">
            <a:extLst>
              <a:ext uri="{FF2B5EF4-FFF2-40B4-BE49-F238E27FC236}">
                <a16:creationId xmlns:a16="http://schemas.microsoft.com/office/drawing/2014/main" id="{B69677ED-5C54-4353-B94F-C526DD00205C}"/>
              </a:ext>
            </a:extLst>
          </p:cNvPr>
          <p:cNvSpPr txBox="1"/>
          <p:nvPr/>
        </p:nvSpPr>
        <p:spPr>
          <a:xfrm>
            <a:off x="364883" y="348922"/>
            <a:ext cx="3376558" cy="400110"/>
          </a:xfrm>
          <a:prstGeom prst="rect">
            <a:avLst/>
          </a:prstGeom>
          <a:noFill/>
        </p:spPr>
        <p:txBody>
          <a:bodyPr wrap="square" rtlCol="0">
            <a:spAutoFit/>
          </a:bodyPr>
          <a:lstStyle/>
          <a:p>
            <a:pPr lvl="0">
              <a:buClr>
                <a:srgbClr val="EA7600"/>
              </a:buClr>
              <a:buSzPct val="120000"/>
            </a:pPr>
            <a:r>
              <a:rPr lang="en-GB" sz="2000" b="1" dirty="0">
                <a:solidFill>
                  <a:srgbClr val="253746"/>
                </a:solidFill>
              </a:rPr>
              <a:t>Investigation: </a:t>
            </a:r>
            <a:r>
              <a:rPr lang="en-GB" sz="2000" b="1" i="1" dirty="0">
                <a:solidFill>
                  <a:srgbClr val="5B9BD5">
                    <a:lumMod val="75000"/>
                  </a:srgbClr>
                </a:solidFill>
              </a:rPr>
              <a:t>Adult Sheet</a:t>
            </a:r>
          </a:p>
        </p:txBody>
      </p:sp>
      <p:pic>
        <p:nvPicPr>
          <p:cNvPr id="5" name="Picture 4" descr="A screenshot of a social media post&#10;&#10;Description automatically generated">
            <a:extLst>
              <a:ext uri="{FF2B5EF4-FFF2-40B4-BE49-F238E27FC236}">
                <a16:creationId xmlns:a16="http://schemas.microsoft.com/office/drawing/2014/main" id="{1436FC1A-6AF9-C345-BB29-95491CCC70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7739" y="798322"/>
            <a:ext cx="5728521" cy="52613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08946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14</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a:t>Year 1</a:t>
            </a:r>
            <a:endParaRPr lang="en-GB" dirty="0"/>
          </a:p>
        </p:txBody>
      </p:sp>
      <p:sp>
        <p:nvSpPr>
          <p:cNvPr id="12" name="TextBox 11">
            <a:extLst>
              <a:ext uri="{FF2B5EF4-FFF2-40B4-BE49-F238E27FC236}">
                <a16:creationId xmlns:a16="http://schemas.microsoft.com/office/drawing/2014/main" id="{B69677ED-5C54-4353-B94F-C526DD00205C}"/>
              </a:ext>
            </a:extLst>
          </p:cNvPr>
          <p:cNvSpPr txBox="1"/>
          <p:nvPr/>
        </p:nvSpPr>
        <p:spPr>
          <a:xfrm>
            <a:off x="198077" y="169084"/>
            <a:ext cx="3437221" cy="400110"/>
          </a:xfrm>
          <a:prstGeom prst="rect">
            <a:avLst/>
          </a:prstGeom>
          <a:noFill/>
        </p:spPr>
        <p:txBody>
          <a:bodyPr wrap="square" rtlCol="0">
            <a:spAutoFit/>
          </a:bodyPr>
          <a:lstStyle/>
          <a:p>
            <a:pPr lvl="0">
              <a:buClr>
                <a:srgbClr val="EA7600"/>
              </a:buClr>
              <a:buSzPct val="120000"/>
            </a:pPr>
            <a:r>
              <a:rPr lang="en-GB" sz="2000" b="1" dirty="0">
                <a:solidFill>
                  <a:srgbClr val="253746"/>
                </a:solidFill>
              </a:rPr>
              <a:t>Investigation: </a:t>
            </a:r>
            <a:r>
              <a:rPr lang="en-GB" sz="2000" b="1" i="1" dirty="0">
                <a:solidFill>
                  <a:srgbClr val="5B9BD5">
                    <a:lumMod val="75000"/>
                  </a:srgbClr>
                </a:solidFill>
              </a:rPr>
              <a:t>Child Sheet</a:t>
            </a:r>
          </a:p>
        </p:txBody>
      </p:sp>
      <p:pic>
        <p:nvPicPr>
          <p:cNvPr id="4" name="Picture 3">
            <a:extLst>
              <a:ext uri="{FF2B5EF4-FFF2-40B4-BE49-F238E27FC236}">
                <a16:creationId xmlns:a16="http://schemas.microsoft.com/office/drawing/2014/main" id="{3776EFB0-4DA4-9C48-BFF6-CF42C8EA62AE}"/>
              </a:ext>
            </a:extLst>
          </p:cNvPr>
          <p:cNvPicPr>
            <a:picLocks noChangeAspect="1"/>
          </p:cNvPicPr>
          <p:nvPr/>
        </p:nvPicPr>
        <p:blipFill>
          <a:blip r:embed="rId3"/>
          <a:stretch>
            <a:fillRect/>
          </a:stretch>
        </p:blipFill>
        <p:spPr>
          <a:xfrm>
            <a:off x="1132765" y="646732"/>
            <a:ext cx="6878469" cy="532655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19895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15</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4</a:t>
            </a:r>
          </a:p>
        </p:txBody>
      </p:sp>
      <p:pic>
        <p:nvPicPr>
          <p:cNvPr id="4" name="Picture 3">
            <a:extLst>
              <a:ext uri="{FF2B5EF4-FFF2-40B4-BE49-F238E27FC236}">
                <a16:creationId xmlns:a16="http://schemas.microsoft.com/office/drawing/2014/main" id="{BFDA1D9E-3B5D-45AB-B0FE-8DDF92D0115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57971" y="243798"/>
            <a:ext cx="8632432" cy="4479533"/>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40FADE0B-1E3D-422D-BEFA-B018E8236F3C}"/>
              </a:ext>
            </a:extLst>
          </p:cNvPr>
          <p:cNvPicPr>
            <a:picLocks noChangeAspect="1"/>
          </p:cNvPicPr>
          <p:nvPr/>
        </p:nvPicPr>
        <p:blipFill rotWithShape="1">
          <a:blip r:embed="rId4">
            <a:extLst>
              <a:ext uri="{28A0092B-C50C-407E-A947-70E740481C1C}">
                <a14:useLocalDpi xmlns:a14="http://schemas.microsoft.com/office/drawing/2010/main" val="0"/>
              </a:ext>
            </a:extLst>
          </a:blip>
          <a:srcRect l="7659" t="71955" r="7285" b="12950"/>
          <a:stretch/>
        </p:blipFill>
        <p:spPr>
          <a:xfrm>
            <a:off x="157971" y="4802102"/>
            <a:ext cx="8809650" cy="1105576"/>
          </a:xfrm>
          <a:prstGeom prst="rect">
            <a:avLst/>
          </a:prstGeom>
          <a:ln>
            <a:solidFill>
              <a:srgbClr val="FFC000"/>
            </a:solidFill>
          </a:ln>
          <a:effectLst>
            <a:outerShdw blurRad="50800" dist="38100" dir="600000" algn="t" rotWithShape="0">
              <a:prstClr val="black">
                <a:alpha val="40000"/>
              </a:prstClr>
            </a:outerShdw>
          </a:effectLst>
        </p:spPr>
      </p:pic>
      <p:grpSp>
        <p:nvGrpSpPr>
          <p:cNvPr id="11" name="Group 10"/>
          <p:cNvGrpSpPr/>
          <p:nvPr/>
        </p:nvGrpSpPr>
        <p:grpSpPr>
          <a:xfrm>
            <a:off x="5469623" y="4915081"/>
            <a:ext cx="1713640" cy="1139460"/>
            <a:chOff x="1834709" y="4015907"/>
            <a:chExt cx="1606379" cy="935174"/>
          </a:xfrm>
        </p:grpSpPr>
        <p:sp>
          <p:nvSpPr>
            <p:cNvPr id="14" name="Rounded Rectangle 13"/>
            <p:cNvSpPr/>
            <p:nvPr/>
          </p:nvSpPr>
          <p:spPr>
            <a:xfrm>
              <a:off x="1834709" y="4015907"/>
              <a:ext cx="1606379" cy="495328"/>
            </a:xfrm>
            <a:prstGeom prst="roundRect">
              <a:avLst>
                <a:gd name="adj" fmla="val 42473"/>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Challenge</a:t>
              </a:r>
              <a:endParaRPr lang="en-GB" sz="2400" b="1" dirty="0">
                <a:solidFill>
                  <a:schemeClr val="tx1"/>
                </a:solidFill>
              </a:endParaRPr>
            </a:p>
          </p:txBody>
        </p:sp>
        <p:pic>
          <p:nvPicPr>
            <p:cNvPr id="15" name="Picture 2" descr="Related image"/>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rot="1944755">
              <a:off x="2170831" y="4345600"/>
              <a:ext cx="388517" cy="60548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14342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smtClean="0"/>
              <a:t>Year 4</a:t>
            </a:r>
            <a:endParaRPr lang="en-GB" dirty="0"/>
          </a:p>
        </p:txBody>
      </p:sp>
      <p:sp>
        <p:nvSpPr>
          <p:cNvPr id="3" name="Slide Number Placeholder 2"/>
          <p:cNvSpPr>
            <a:spLocks noGrp="1"/>
          </p:cNvSpPr>
          <p:nvPr>
            <p:ph type="sldNum" sz="quarter" idx="12"/>
          </p:nvPr>
        </p:nvSpPr>
        <p:spPr/>
        <p:txBody>
          <a:bodyPr/>
          <a:lstStyle/>
          <a:p>
            <a:fld id="{BA0EE811-478C-4958-8104-2A70B5A19611}" type="slidenum">
              <a:rPr lang="en-GB" smtClean="0"/>
              <a:t>16</a:t>
            </a:fld>
            <a:endParaRPr lang="en-GB" dirty="0"/>
          </a:p>
        </p:txBody>
      </p:sp>
      <p:pic>
        <p:nvPicPr>
          <p:cNvPr id="4" name="Picture 3"/>
          <p:cNvPicPr>
            <a:picLocks noChangeAspect="1"/>
          </p:cNvPicPr>
          <p:nvPr/>
        </p:nvPicPr>
        <p:blipFill>
          <a:blip r:embed="rId2"/>
          <a:stretch>
            <a:fillRect/>
          </a:stretch>
        </p:blipFill>
        <p:spPr>
          <a:xfrm>
            <a:off x="643860" y="457200"/>
            <a:ext cx="8207895" cy="4790642"/>
          </a:xfrm>
          <a:prstGeom prst="rect">
            <a:avLst/>
          </a:prstGeom>
        </p:spPr>
      </p:pic>
    </p:spTree>
    <p:extLst>
      <p:ext uri="{BB962C8B-B14F-4D97-AF65-F5344CB8AC3E}">
        <p14:creationId xmlns:p14="http://schemas.microsoft.com/office/powerpoint/2010/main" val="727876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smtClean="0"/>
              <a:t>Year 4</a:t>
            </a:r>
            <a:endParaRPr lang="en-GB" dirty="0"/>
          </a:p>
        </p:txBody>
      </p:sp>
      <p:sp>
        <p:nvSpPr>
          <p:cNvPr id="3" name="Slide Number Placeholder 2"/>
          <p:cNvSpPr>
            <a:spLocks noGrp="1"/>
          </p:cNvSpPr>
          <p:nvPr>
            <p:ph type="sldNum" sz="quarter" idx="12"/>
          </p:nvPr>
        </p:nvSpPr>
        <p:spPr/>
        <p:txBody>
          <a:bodyPr/>
          <a:lstStyle/>
          <a:p>
            <a:fld id="{BA0EE811-478C-4958-8104-2A70B5A19611}" type="slidenum">
              <a:rPr lang="en-GB" smtClean="0"/>
              <a:t>17</a:t>
            </a:fld>
            <a:endParaRPr lang="en-GB" dirty="0"/>
          </a:p>
        </p:txBody>
      </p:sp>
      <p:pic>
        <p:nvPicPr>
          <p:cNvPr id="4" name="Picture 3"/>
          <p:cNvPicPr>
            <a:picLocks noChangeAspect="1"/>
          </p:cNvPicPr>
          <p:nvPr/>
        </p:nvPicPr>
        <p:blipFill>
          <a:blip r:embed="rId2"/>
          <a:stretch>
            <a:fillRect/>
          </a:stretch>
        </p:blipFill>
        <p:spPr>
          <a:xfrm>
            <a:off x="274771" y="987137"/>
            <a:ext cx="7926254" cy="4504026"/>
          </a:xfrm>
          <a:prstGeom prst="rect">
            <a:avLst/>
          </a:prstGeom>
        </p:spPr>
      </p:pic>
    </p:spTree>
    <p:extLst>
      <p:ext uri="{BB962C8B-B14F-4D97-AF65-F5344CB8AC3E}">
        <p14:creationId xmlns:p14="http://schemas.microsoft.com/office/powerpoint/2010/main" val="3127541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422041">
              <a:defRPr/>
            </a:pPr>
            <a:fld id="{48BAC8EC-B437-49E7-9790-CFA1DD0E61BE}" type="slidenum">
              <a:rPr lang="en-GB">
                <a:solidFill>
                  <a:srgbClr val="E7E6E6">
                    <a:lumMod val="75000"/>
                  </a:srgbClr>
                </a:solidFill>
              </a:rPr>
              <a:pPr defTabSz="422041">
                <a:defRPr/>
              </a:pPr>
              <a:t>18</a:t>
            </a:fld>
            <a:endParaRPr lang="en-GB" dirty="0">
              <a:solidFill>
                <a:srgbClr val="E7E6E6">
                  <a:lumMod val="75000"/>
                </a:srgbClr>
              </a:solidFill>
            </a:endParaRPr>
          </a:p>
        </p:txBody>
      </p:sp>
      <p:sp>
        <p:nvSpPr>
          <p:cNvPr id="5" name="Rectangle 4"/>
          <p:cNvSpPr/>
          <p:nvPr/>
        </p:nvSpPr>
        <p:spPr>
          <a:xfrm>
            <a:off x="821124" y="943985"/>
            <a:ext cx="7436566" cy="5490862"/>
          </a:xfrm>
          <a:prstGeom prst="rect">
            <a:avLst/>
          </a:prstGeom>
        </p:spPr>
        <p:txBody>
          <a:bodyPr wrap="square">
            <a:spAutoFit/>
          </a:bodyPr>
          <a:lstStyle/>
          <a:p>
            <a:pPr lvl="0">
              <a:defRPr/>
            </a:pPr>
            <a:r>
              <a:rPr lang="en-GB" sz="2585" dirty="0">
                <a:solidFill>
                  <a:prstClr val="black"/>
                </a:solidFill>
                <a:latin typeface="Gill Sans MT" panose="020B0502020104020203" pitchFamily="34" charset="0"/>
                <a:ea typeface="Bariol" charset="0"/>
                <a:cs typeface="Bariol" charset="0"/>
              </a:rPr>
              <a:t>Eva has these coins:</a:t>
            </a:r>
          </a:p>
          <a:p>
            <a:pPr lvl="0">
              <a:defRPr/>
            </a:pPr>
            <a:endParaRPr lang="en-GB" sz="2585" dirty="0">
              <a:solidFill>
                <a:prstClr val="black"/>
              </a:solidFill>
              <a:latin typeface="Gill Sans MT" panose="020B0502020104020203" pitchFamily="34" charset="0"/>
              <a:ea typeface="Bariol" charset="0"/>
              <a:cs typeface="Bariol" charset="0"/>
            </a:endParaRPr>
          </a:p>
          <a:p>
            <a:pPr lvl="0">
              <a:defRPr/>
            </a:pPr>
            <a:endParaRPr lang="en-GB" sz="2585" dirty="0">
              <a:solidFill>
                <a:prstClr val="black"/>
              </a:solidFill>
              <a:latin typeface="Gill Sans MT" panose="020B0502020104020203" pitchFamily="34" charset="0"/>
              <a:ea typeface="Bariol" charset="0"/>
              <a:cs typeface="Bariol" charset="0"/>
            </a:endParaRPr>
          </a:p>
          <a:p>
            <a:pPr lvl="0">
              <a:defRPr/>
            </a:pPr>
            <a:r>
              <a:rPr lang="en-GB" sz="2585" dirty="0">
                <a:solidFill>
                  <a:prstClr val="black"/>
                </a:solidFill>
                <a:latin typeface="Gill Sans MT" panose="020B0502020104020203" pitchFamily="34" charset="0"/>
                <a:ea typeface="Bariol" charset="0"/>
                <a:cs typeface="Bariol" charset="0"/>
              </a:rPr>
              <a:t>She picks three coins at a time.</a:t>
            </a:r>
          </a:p>
          <a:p>
            <a:pPr lvl="0">
              <a:defRPr/>
            </a:pPr>
            <a:r>
              <a:rPr lang="en-GB" sz="2585" dirty="0">
                <a:solidFill>
                  <a:prstClr val="black"/>
                </a:solidFill>
                <a:latin typeface="Gill Sans MT" panose="020B0502020104020203" pitchFamily="34" charset="0"/>
                <a:ea typeface="Bariol" charset="0"/>
                <a:cs typeface="Bariol" charset="0"/>
              </a:rPr>
              <a:t>Decide whether the statements will be always, sometimes or never true.</a:t>
            </a:r>
          </a:p>
          <a:p>
            <a:pPr lvl="0">
              <a:defRPr/>
            </a:pPr>
            <a:endParaRPr lang="en-GB" sz="1846" dirty="0">
              <a:solidFill>
                <a:prstClr val="black"/>
              </a:solidFill>
              <a:latin typeface="Gill Sans MT" panose="020B0502020104020203" pitchFamily="34" charset="0"/>
              <a:ea typeface="Bariol" charset="0"/>
              <a:cs typeface="Bariol" charset="0"/>
            </a:endParaRPr>
          </a:p>
          <a:p>
            <a:pPr marL="263776" indent="-263776">
              <a:buFont typeface="Arial" pitchFamily="34" charset="0"/>
              <a:buChar char="•"/>
              <a:defRPr/>
            </a:pPr>
            <a:r>
              <a:rPr lang="en-GB" sz="2585" dirty="0">
                <a:solidFill>
                  <a:prstClr val="black"/>
                </a:solidFill>
                <a:latin typeface="Gill Sans MT" panose="020B0502020104020203" pitchFamily="34" charset="0"/>
                <a:ea typeface="Bariol" charset="0"/>
                <a:cs typeface="Bariol" charset="0"/>
              </a:rPr>
              <a:t>She can make a total which ends in 2</a:t>
            </a:r>
          </a:p>
          <a:p>
            <a:pPr marL="263776" indent="-263776">
              <a:buFont typeface="Arial" pitchFamily="34" charset="0"/>
              <a:buChar char="•"/>
              <a:defRPr/>
            </a:pPr>
            <a:r>
              <a:rPr lang="en-GB" sz="2585" dirty="0">
                <a:solidFill>
                  <a:prstClr val="black"/>
                </a:solidFill>
                <a:latin typeface="Gill Sans MT" panose="020B0502020104020203" pitchFamily="34" charset="0"/>
                <a:ea typeface="Bariol" charset="0"/>
                <a:cs typeface="Bariol" charset="0"/>
              </a:rPr>
              <a:t>She can make an odd amount.</a:t>
            </a:r>
          </a:p>
          <a:p>
            <a:pPr marL="263776" indent="-263776">
              <a:buFont typeface="Arial" pitchFamily="34" charset="0"/>
              <a:buChar char="•"/>
              <a:defRPr/>
            </a:pPr>
            <a:r>
              <a:rPr lang="en-GB" sz="2585" dirty="0">
                <a:solidFill>
                  <a:prstClr val="black"/>
                </a:solidFill>
                <a:latin typeface="Gill Sans MT" panose="020B0502020104020203" pitchFamily="34" charset="0"/>
                <a:ea typeface="Bariol" charset="0"/>
                <a:cs typeface="Bariol" charset="0"/>
              </a:rPr>
              <a:t>She can make an amount greater than £6</a:t>
            </a:r>
          </a:p>
          <a:p>
            <a:pPr marL="263776" indent="-263776">
              <a:buFont typeface="Arial" pitchFamily="34" charset="0"/>
              <a:buChar char="•"/>
              <a:defRPr/>
            </a:pPr>
            <a:r>
              <a:rPr lang="en-GB" sz="2585" dirty="0">
                <a:solidFill>
                  <a:prstClr val="black"/>
                </a:solidFill>
                <a:latin typeface="Gill Sans MT" panose="020B0502020104020203" pitchFamily="34" charset="0"/>
                <a:ea typeface="Bariol" charset="0"/>
                <a:cs typeface="Bariol" charset="0"/>
              </a:rPr>
              <a:t>She can make a total which is a multiple of 5 pence</a:t>
            </a:r>
          </a:p>
          <a:p>
            <a:pPr lvl="0">
              <a:defRPr/>
            </a:pPr>
            <a:endParaRPr lang="en-GB" sz="2215" dirty="0">
              <a:solidFill>
                <a:prstClr val="black"/>
              </a:solidFill>
              <a:latin typeface="Gill Sans MT" panose="020B0502020104020203" pitchFamily="34" charset="0"/>
              <a:ea typeface="Bariol" charset="0"/>
              <a:cs typeface="Bariol" charset="0"/>
            </a:endParaRPr>
          </a:p>
          <a:p>
            <a:pPr lvl="0">
              <a:defRPr/>
            </a:pPr>
            <a:r>
              <a:rPr lang="en-GB" sz="2585" dirty="0">
                <a:solidFill>
                  <a:prstClr val="black"/>
                </a:solidFill>
                <a:latin typeface="Gill Sans MT" panose="020B0502020104020203" pitchFamily="34" charset="0"/>
                <a:ea typeface="Bariol" charset="0"/>
                <a:cs typeface="Bariol" charset="0"/>
              </a:rPr>
              <a:t>Can you think of your own always, sometimes, never statements?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3317" y="1360670"/>
            <a:ext cx="606664" cy="53454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10377" y="1502814"/>
            <a:ext cx="845315" cy="95855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24878" y="1664826"/>
            <a:ext cx="589496" cy="587329"/>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72221" y="1568702"/>
            <a:ext cx="732937" cy="65302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0811" y="1304068"/>
            <a:ext cx="836087" cy="948087"/>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81713" y="1208212"/>
            <a:ext cx="815610" cy="726679"/>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0587" y="1392952"/>
            <a:ext cx="618905" cy="545328"/>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67426" y="796690"/>
            <a:ext cx="1030578" cy="1455465"/>
          </a:xfrm>
          <a:prstGeom prst="rect">
            <a:avLst/>
          </a:prstGeom>
        </p:spPr>
      </p:pic>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38623" y="614430"/>
            <a:ext cx="645710" cy="593782"/>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429199" y="1191197"/>
            <a:ext cx="664557" cy="657585"/>
          </a:xfrm>
          <a:prstGeom prst="rect">
            <a:avLst/>
          </a:prstGeom>
        </p:spPr>
      </p:pic>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354216" y="1831767"/>
            <a:ext cx="814524" cy="811530"/>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53673" y="2626281"/>
            <a:ext cx="815610" cy="726679"/>
          </a:xfrm>
          <a:prstGeom prst="rect">
            <a:avLst/>
          </a:prstGeom>
        </p:spPr>
      </p:pic>
      <p:pic>
        <p:nvPicPr>
          <p:cNvPr id="16" name="Picture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329625" y="3335945"/>
            <a:ext cx="863705" cy="863705"/>
          </a:xfrm>
          <a:prstGeom prst="rect">
            <a:avLst/>
          </a:prstGeom>
        </p:spPr>
      </p:pic>
      <p:pic>
        <p:nvPicPr>
          <p:cNvPr id="17" name="Picture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284631" y="4182636"/>
            <a:ext cx="953694" cy="950724"/>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17931" y="5116345"/>
            <a:ext cx="687092" cy="605410"/>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38820" y="5704739"/>
            <a:ext cx="845315" cy="958550"/>
          </a:xfrm>
          <a:prstGeom prst="rect">
            <a:avLst/>
          </a:prstGeom>
        </p:spPr>
      </p:pic>
    </p:spTree>
    <p:extLst>
      <p:ext uri="{BB962C8B-B14F-4D97-AF65-F5344CB8AC3E}">
        <p14:creationId xmlns:p14="http://schemas.microsoft.com/office/powerpoint/2010/main" val="39184261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19</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p:txBody>
          <a:bodyPr/>
          <a:lstStyle/>
          <a:p>
            <a:pPr algn="r"/>
            <a:r>
              <a:rPr lang="en-GB" dirty="0"/>
              <a:t>Year 4</a:t>
            </a:r>
          </a:p>
        </p:txBody>
      </p:sp>
      <p:sp>
        <p:nvSpPr>
          <p:cNvPr id="13" name="TextBox 12">
            <a:extLst>
              <a:ext uri="{FF2B5EF4-FFF2-40B4-BE49-F238E27FC236}">
                <a16:creationId xmlns:a16="http://schemas.microsoft.com/office/drawing/2014/main" id="{B69677ED-5C54-4353-B94F-C526DD00205C}"/>
              </a:ext>
            </a:extLst>
          </p:cNvPr>
          <p:cNvSpPr txBox="1"/>
          <p:nvPr/>
        </p:nvSpPr>
        <p:spPr>
          <a:xfrm>
            <a:off x="480194" y="1743331"/>
            <a:ext cx="8130503" cy="1141338"/>
          </a:xfrm>
          <a:prstGeom prst="rect">
            <a:avLst/>
          </a:prstGeom>
          <a:noFill/>
        </p:spPr>
        <p:txBody>
          <a:bodyPr wrap="square" rtlCol="0">
            <a:spAutoFit/>
          </a:bodyPr>
          <a:lstStyle/>
          <a:p>
            <a:pPr algn="ctr">
              <a:spcAft>
                <a:spcPts val="450"/>
              </a:spcAft>
              <a:buClr>
                <a:schemeClr val="accent2"/>
              </a:buClr>
            </a:pPr>
            <a:r>
              <a:rPr lang="en-US" sz="2400" b="1" dirty="0">
                <a:solidFill>
                  <a:srgbClr val="253746"/>
                </a:solidFill>
              </a:rPr>
              <a:t>Objectives</a:t>
            </a:r>
            <a:endParaRPr lang="en-GB" sz="2400" b="1" dirty="0">
              <a:solidFill>
                <a:srgbClr val="253746"/>
              </a:solidFill>
            </a:endParaRPr>
          </a:p>
          <a:p>
            <a:pPr>
              <a:buClr>
                <a:srgbClr val="EA7600"/>
              </a:buClr>
              <a:buSzPct val="120000"/>
            </a:pPr>
            <a:r>
              <a:rPr lang="en-GB" sz="2000" b="1" dirty="0">
                <a:solidFill>
                  <a:srgbClr val="253746"/>
                </a:solidFill>
              </a:rPr>
              <a:t>Day 2</a:t>
            </a:r>
          </a:p>
          <a:p>
            <a:pPr>
              <a:spcAft>
                <a:spcPts val="1000"/>
              </a:spcAft>
              <a:buClr>
                <a:srgbClr val="EA7600"/>
              </a:buClr>
              <a:buSzPct val="120000"/>
            </a:pPr>
            <a:r>
              <a:rPr lang="en-GB" sz="2000" b="1" dirty="0">
                <a:solidFill>
                  <a:schemeClr val="accent5">
                    <a:lumMod val="75000"/>
                  </a:schemeClr>
                </a:solidFill>
              </a:rPr>
              <a:t>Subtract 3-digit numbers using expanded column subtraction.</a:t>
            </a:r>
          </a:p>
        </p:txBody>
      </p:sp>
      <p:sp>
        <p:nvSpPr>
          <p:cNvPr id="15" name="TextBox 14">
            <a:extLst>
              <a:ext uri="{FF2B5EF4-FFF2-40B4-BE49-F238E27FC236}">
                <a16:creationId xmlns:a16="http://schemas.microsoft.com/office/drawing/2014/main" id="{A64F3FED-3247-4F55-BF8A-D1D9E087C650}"/>
              </a:ext>
            </a:extLst>
          </p:cNvPr>
          <p:cNvSpPr txBox="1"/>
          <p:nvPr/>
        </p:nvSpPr>
        <p:spPr>
          <a:xfrm>
            <a:off x="573881" y="16610"/>
            <a:ext cx="8036816" cy="892552"/>
          </a:xfrm>
          <a:prstGeom prst="rect">
            <a:avLst/>
          </a:prstGeom>
          <a:noFill/>
        </p:spPr>
        <p:txBody>
          <a:bodyPr wrap="square" rtlCol="0">
            <a:spAutoFit/>
          </a:bodyPr>
          <a:lstStyle/>
          <a:p>
            <a:pPr algn="ctr"/>
            <a:r>
              <a:rPr lang="en-GB" sz="2800" b="1" dirty="0">
                <a:solidFill>
                  <a:srgbClr val="253746"/>
                </a:solidFill>
              </a:rPr>
              <a:t>Addition and Subtraction</a:t>
            </a:r>
          </a:p>
          <a:p>
            <a:pPr algn="ctr"/>
            <a:r>
              <a:rPr lang="en-GB" sz="2400" b="1" dirty="0">
                <a:solidFill>
                  <a:srgbClr val="253746"/>
                </a:solidFill>
              </a:rPr>
              <a:t>Subtraction: written methods and choosing strategies</a:t>
            </a:r>
          </a:p>
        </p:txBody>
      </p:sp>
    </p:spTree>
    <p:extLst>
      <p:ext uri="{BB962C8B-B14F-4D97-AF65-F5344CB8AC3E}">
        <p14:creationId xmlns:p14="http://schemas.microsoft.com/office/powerpoint/2010/main" val="740791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smtClean="0"/>
              <a:t>Year 4</a:t>
            </a:r>
            <a:endParaRPr lang="en-GB" dirty="0"/>
          </a:p>
        </p:txBody>
      </p:sp>
      <p:sp>
        <p:nvSpPr>
          <p:cNvPr id="3" name="Slide Number Placeholder 2"/>
          <p:cNvSpPr>
            <a:spLocks noGrp="1"/>
          </p:cNvSpPr>
          <p:nvPr>
            <p:ph type="sldNum" sz="quarter" idx="12"/>
          </p:nvPr>
        </p:nvSpPr>
        <p:spPr/>
        <p:txBody>
          <a:bodyPr/>
          <a:lstStyle/>
          <a:p>
            <a:fld id="{BA0EE811-478C-4958-8104-2A70B5A19611}" type="slidenum">
              <a:rPr lang="en-GB" smtClean="0"/>
              <a:t>2</a:t>
            </a:fld>
            <a:endParaRPr lang="en-GB" dirty="0"/>
          </a:p>
        </p:txBody>
      </p:sp>
      <p:pic>
        <p:nvPicPr>
          <p:cNvPr id="4" name="Picture 3"/>
          <p:cNvPicPr>
            <a:picLocks noChangeAspect="1"/>
          </p:cNvPicPr>
          <p:nvPr/>
        </p:nvPicPr>
        <p:blipFill>
          <a:blip r:embed="rId2"/>
          <a:stretch>
            <a:fillRect/>
          </a:stretch>
        </p:blipFill>
        <p:spPr>
          <a:xfrm>
            <a:off x="962025" y="1152525"/>
            <a:ext cx="7219950" cy="4552950"/>
          </a:xfrm>
          <a:prstGeom prst="rect">
            <a:avLst/>
          </a:prstGeom>
        </p:spPr>
      </p:pic>
    </p:spTree>
    <p:extLst>
      <p:ext uri="{BB962C8B-B14F-4D97-AF65-F5344CB8AC3E}">
        <p14:creationId xmlns:p14="http://schemas.microsoft.com/office/powerpoint/2010/main" val="17268650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20</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4</a:t>
            </a:r>
          </a:p>
        </p:txBody>
      </p:sp>
      <p:sp>
        <p:nvSpPr>
          <p:cNvPr id="12" name="TextBox 11">
            <a:extLst>
              <a:ext uri="{FF2B5EF4-FFF2-40B4-BE49-F238E27FC236}">
                <a16:creationId xmlns:a16="http://schemas.microsoft.com/office/drawing/2014/main" id="{B69677ED-5C54-4353-B94F-C526DD00205C}"/>
              </a:ext>
            </a:extLst>
          </p:cNvPr>
          <p:cNvSpPr txBox="1"/>
          <p:nvPr/>
        </p:nvSpPr>
        <p:spPr>
          <a:xfrm>
            <a:off x="230981" y="138645"/>
            <a:ext cx="8784065" cy="400110"/>
          </a:xfrm>
          <a:prstGeom prst="rect">
            <a:avLst/>
          </a:prstGeom>
          <a:noFill/>
        </p:spPr>
        <p:txBody>
          <a:bodyPr wrap="square" rtlCol="0">
            <a:spAutoFit/>
          </a:bodyPr>
          <a:lstStyle/>
          <a:p>
            <a:pPr lvl="0">
              <a:buClr>
                <a:srgbClr val="EA7600"/>
              </a:buClr>
              <a:buSzPct val="120000"/>
            </a:pPr>
            <a:r>
              <a:rPr lang="en-GB" sz="2000" b="1" dirty="0">
                <a:solidFill>
                  <a:srgbClr val="253746"/>
                </a:solidFill>
              </a:rPr>
              <a:t>Day 2: </a:t>
            </a:r>
            <a:r>
              <a:rPr lang="en-GB" sz="2000" b="1" dirty="0">
                <a:solidFill>
                  <a:srgbClr val="5B9BD5">
                    <a:lumMod val="75000"/>
                  </a:srgbClr>
                </a:solidFill>
              </a:rPr>
              <a:t>Subtract 3-digit numbers using expanded column subtraction.</a:t>
            </a:r>
          </a:p>
        </p:txBody>
      </p:sp>
      <p:grpSp>
        <p:nvGrpSpPr>
          <p:cNvPr id="5" name="Group 4"/>
          <p:cNvGrpSpPr/>
          <p:nvPr/>
        </p:nvGrpSpPr>
        <p:grpSpPr>
          <a:xfrm>
            <a:off x="5215271" y="677341"/>
            <a:ext cx="2520000" cy="2069343"/>
            <a:chOff x="1150413" y="3194999"/>
            <a:chExt cx="2520000" cy="2069343"/>
          </a:xfrm>
        </p:grpSpPr>
        <p:sp>
          <p:nvSpPr>
            <p:cNvPr id="6" name="Folded Corner 5"/>
            <p:cNvSpPr/>
            <p:nvPr/>
          </p:nvSpPr>
          <p:spPr>
            <a:xfrm>
              <a:off x="1150413" y="3194999"/>
              <a:ext cx="2520000" cy="2069343"/>
            </a:xfrm>
            <a:prstGeom prst="foldedCorner">
              <a:avLst/>
            </a:prstGeom>
            <a:solidFill>
              <a:schemeClr val="bg1">
                <a:lumMod val="9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200" b="1" dirty="0">
                <a:solidFill>
                  <a:srgbClr val="253746"/>
                </a:solidFill>
              </a:endParaRPr>
            </a:p>
            <a:p>
              <a:r>
                <a:rPr lang="en-GB" sz="2200" b="1" dirty="0">
                  <a:solidFill>
                    <a:srgbClr val="253746"/>
                  </a:solidFill>
                </a:rPr>
                <a:t>                  </a:t>
              </a:r>
            </a:p>
            <a:p>
              <a:r>
                <a:rPr lang="en-GB" sz="2200" b="1" dirty="0">
                  <a:solidFill>
                    <a:srgbClr val="253746"/>
                  </a:solidFill>
                </a:rPr>
                <a:t>        </a:t>
              </a:r>
              <a:r>
                <a:rPr lang="en-GB" sz="800" b="1" dirty="0">
                  <a:solidFill>
                    <a:srgbClr val="253746"/>
                  </a:solidFill>
                </a:rPr>
                <a:t> </a:t>
              </a:r>
              <a:r>
                <a:rPr lang="en-GB" sz="2200" b="1" dirty="0">
                  <a:solidFill>
                    <a:srgbClr val="253746"/>
                  </a:solidFill>
                </a:rPr>
                <a:t> 700   20   5</a:t>
              </a:r>
            </a:p>
            <a:p>
              <a:r>
                <a:rPr lang="en-GB" sz="2200" b="1" dirty="0">
                  <a:solidFill>
                    <a:srgbClr val="253746"/>
                  </a:solidFill>
                </a:rPr>
                <a:t>      -  400   60   2   </a:t>
              </a:r>
            </a:p>
            <a:p>
              <a:r>
                <a:rPr lang="en-GB" sz="2200" b="1" dirty="0">
                  <a:solidFill>
                    <a:srgbClr val="253746"/>
                  </a:solidFill>
                </a:rPr>
                <a:t>         </a:t>
              </a:r>
            </a:p>
            <a:p>
              <a:r>
                <a:rPr lang="en-GB" sz="2200" b="1" dirty="0">
                  <a:solidFill>
                    <a:srgbClr val="253746"/>
                  </a:solidFill>
                </a:rPr>
                <a:t>             </a:t>
              </a:r>
            </a:p>
            <a:p>
              <a:r>
                <a:rPr lang="en-GB" sz="2200" b="1" dirty="0">
                  <a:solidFill>
                    <a:srgbClr val="253746"/>
                  </a:solidFill>
                </a:rPr>
                <a:t>         </a:t>
              </a:r>
            </a:p>
          </p:txBody>
        </p:sp>
        <p:cxnSp>
          <p:nvCxnSpPr>
            <p:cNvPr id="7" name="Straight Connector 6"/>
            <p:cNvCxnSpPr/>
            <p:nvPr/>
          </p:nvCxnSpPr>
          <p:spPr>
            <a:xfrm>
              <a:off x="1793505" y="4248064"/>
              <a:ext cx="131158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5803651" y="1712011"/>
            <a:ext cx="688622" cy="430887"/>
          </a:xfrm>
          <a:prstGeom prst="rect">
            <a:avLst/>
          </a:prstGeom>
          <a:noFill/>
        </p:spPr>
        <p:txBody>
          <a:bodyPr wrap="square" rtlCol="0">
            <a:spAutoFit/>
          </a:bodyPr>
          <a:lstStyle/>
          <a:p>
            <a:r>
              <a:rPr lang="en-GB" sz="2200" b="1" dirty="0">
                <a:solidFill>
                  <a:srgbClr val="C00000"/>
                </a:solidFill>
              </a:rPr>
              <a:t>200</a:t>
            </a:r>
          </a:p>
        </p:txBody>
      </p:sp>
      <p:sp>
        <p:nvSpPr>
          <p:cNvPr id="9" name="TextBox 8"/>
          <p:cNvSpPr txBox="1"/>
          <p:nvPr/>
        </p:nvSpPr>
        <p:spPr>
          <a:xfrm>
            <a:off x="6415651" y="1712011"/>
            <a:ext cx="688622" cy="430887"/>
          </a:xfrm>
          <a:prstGeom prst="rect">
            <a:avLst/>
          </a:prstGeom>
          <a:noFill/>
        </p:spPr>
        <p:txBody>
          <a:bodyPr wrap="square" rtlCol="0">
            <a:spAutoFit/>
          </a:bodyPr>
          <a:lstStyle/>
          <a:p>
            <a:r>
              <a:rPr lang="en-GB" sz="2200" b="1" dirty="0">
                <a:solidFill>
                  <a:srgbClr val="C00000"/>
                </a:solidFill>
              </a:rPr>
              <a:t>60</a:t>
            </a:r>
          </a:p>
        </p:txBody>
      </p:sp>
      <p:sp>
        <p:nvSpPr>
          <p:cNvPr id="11" name="TextBox 10"/>
          <p:cNvSpPr txBox="1"/>
          <p:nvPr/>
        </p:nvSpPr>
        <p:spPr>
          <a:xfrm>
            <a:off x="6883651" y="1712011"/>
            <a:ext cx="688622" cy="430887"/>
          </a:xfrm>
          <a:prstGeom prst="rect">
            <a:avLst/>
          </a:prstGeom>
          <a:noFill/>
        </p:spPr>
        <p:txBody>
          <a:bodyPr wrap="square" rtlCol="0">
            <a:spAutoFit/>
          </a:bodyPr>
          <a:lstStyle/>
          <a:p>
            <a:r>
              <a:rPr lang="en-GB" sz="2200" b="1" dirty="0">
                <a:solidFill>
                  <a:srgbClr val="C00000"/>
                </a:solidFill>
              </a:rPr>
              <a:t>3</a:t>
            </a:r>
          </a:p>
        </p:txBody>
      </p:sp>
      <p:grpSp>
        <p:nvGrpSpPr>
          <p:cNvPr id="13" name="Group 12"/>
          <p:cNvGrpSpPr/>
          <p:nvPr/>
        </p:nvGrpSpPr>
        <p:grpSpPr>
          <a:xfrm>
            <a:off x="5803651" y="677341"/>
            <a:ext cx="1300622" cy="656531"/>
            <a:chOff x="5252202" y="3059113"/>
            <a:chExt cx="1300622" cy="656531"/>
          </a:xfrm>
        </p:grpSpPr>
        <p:cxnSp>
          <p:nvCxnSpPr>
            <p:cNvPr id="14" name="Straight Connector 13"/>
            <p:cNvCxnSpPr/>
            <p:nvPr/>
          </p:nvCxnSpPr>
          <p:spPr>
            <a:xfrm flipV="1">
              <a:off x="5400000" y="3456000"/>
              <a:ext cx="288360" cy="2596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6012000" y="3456000"/>
              <a:ext cx="288360" cy="2596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252202" y="3059113"/>
              <a:ext cx="1300622" cy="430887"/>
            </a:xfrm>
            <a:prstGeom prst="rect">
              <a:avLst/>
            </a:prstGeom>
            <a:noFill/>
          </p:spPr>
          <p:txBody>
            <a:bodyPr wrap="square" rtlCol="0">
              <a:spAutoFit/>
            </a:bodyPr>
            <a:lstStyle/>
            <a:p>
              <a:r>
                <a:rPr lang="en-GB" sz="2200" b="1" dirty="0">
                  <a:solidFill>
                    <a:srgbClr val="253746"/>
                  </a:solidFill>
                </a:rPr>
                <a:t>600  120</a:t>
              </a:r>
            </a:p>
          </p:txBody>
        </p:sp>
      </p:grpSp>
      <p:sp>
        <p:nvSpPr>
          <p:cNvPr id="17" name="Speech Bubble: Rectangle with Corners Rounded 10">
            <a:extLst>
              <a:ext uri="{FF2B5EF4-FFF2-40B4-BE49-F238E27FC236}">
                <a16:creationId xmlns:a16="http://schemas.microsoft.com/office/drawing/2014/main" id="{CD2579CE-2DB8-4F93-8ECD-0E9BF715B235}"/>
              </a:ext>
            </a:extLst>
          </p:cNvPr>
          <p:cNvSpPr/>
          <p:nvPr/>
        </p:nvSpPr>
        <p:spPr>
          <a:xfrm>
            <a:off x="230981" y="538756"/>
            <a:ext cx="3711768" cy="917512"/>
          </a:xfrm>
          <a:prstGeom prst="wedgeEllipseCallout">
            <a:avLst>
              <a:gd name="adj1" fmla="val 64023"/>
              <a:gd name="adj2" fmla="val -47"/>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Let’s try 725 - 462 using </a:t>
            </a:r>
            <a:r>
              <a:rPr lang="en-GB" sz="2000" b="1" dirty="0">
                <a:solidFill>
                  <a:srgbClr val="FF0000"/>
                </a:solidFill>
              </a:rPr>
              <a:t>decomposition. </a:t>
            </a:r>
          </a:p>
        </p:txBody>
      </p:sp>
      <p:sp>
        <p:nvSpPr>
          <p:cNvPr id="18" name="Speech Bubble: Rectangle with Corners Rounded 10">
            <a:extLst>
              <a:ext uri="{FF2B5EF4-FFF2-40B4-BE49-F238E27FC236}">
                <a16:creationId xmlns:a16="http://schemas.microsoft.com/office/drawing/2014/main" id="{CD2579CE-2DB8-4F93-8ECD-0E9BF715B235}"/>
              </a:ext>
            </a:extLst>
          </p:cNvPr>
          <p:cNvSpPr/>
          <p:nvPr/>
        </p:nvSpPr>
        <p:spPr>
          <a:xfrm>
            <a:off x="6333067" y="2421338"/>
            <a:ext cx="2681979" cy="650692"/>
          </a:xfrm>
          <a:prstGeom prst="wedgeEllipseCallout">
            <a:avLst>
              <a:gd name="adj1" fmla="val -18882"/>
              <a:gd name="adj2" fmla="val -76826"/>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FF0000"/>
                </a:solidFill>
              </a:rPr>
              <a:t>725 - 462 = 263</a:t>
            </a:r>
          </a:p>
        </p:txBody>
      </p:sp>
      <p:sp>
        <p:nvSpPr>
          <p:cNvPr id="19" name="Speech Bubble: Rectangle with Corners Rounded 10">
            <a:extLst>
              <a:ext uri="{FF2B5EF4-FFF2-40B4-BE49-F238E27FC236}">
                <a16:creationId xmlns:a16="http://schemas.microsoft.com/office/drawing/2014/main" id="{CD2579CE-2DB8-4F93-8ECD-0E9BF715B235}"/>
              </a:ext>
            </a:extLst>
          </p:cNvPr>
          <p:cNvSpPr/>
          <p:nvPr/>
        </p:nvSpPr>
        <p:spPr>
          <a:xfrm>
            <a:off x="763496" y="2878103"/>
            <a:ext cx="3466177" cy="724336"/>
          </a:xfrm>
          <a:prstGeom prst="wedgeEllipseCallout">
            <a:avLst>
              <a:gd name="adj1" fmla="val 68735"/>
              <a:gd name="adj2" fmla="val -66405"/>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Subtract the 1s. </a:t>
            </a:r>
          </a:p>
          <a:p>
            <a:pPr algn="ctr"/>
            <a:r>
              <a:rPr lang="en-GB" sz="2000" b="1" dirty="0">
                <a:solidFill>
                  <a:srgbClr val="FF0000"/>
                </a:solidFill>
              </a:rPr>
              <a:t>5 - 2 = ? </a:t>
            </a:r>
          </a:p>
        </p:txBody>
      </p:sp>
      <p:sp>
        <p:nvSpPr>
          <p:cNvPr id="21" name="Speech Bubble: Rectangle with Corners Rounded 10">
            <a:extLst>
              <a:ext uri="{FF2B5EF4-FFF2-40B4-BE49-F238E27FC236}">
                <a16:creationId xmlns:a16="http://schemas.microsoft.com/office/drawing/2014/main" id="{CD2579CE-2DB8-4F93-8ECD-0E9BF715B235}"/>
              </a:ext>
            </a:extLst>
          </p:cNvPr>
          <p:cNvSpPr/>
          <p:nvPr/>
        </p:nvSpPr>
        <p:spPr>
          <a:xfrm>
            <a:off x="441811" y="3849512"/>
            <a:ext cx="4123148" cy="1089672"/>
          </a:xfrm>
          <a:prstGeom prst="wedgeEllipseCallout">
            <a:avLst>
              <a:gd name="adj1" fmla="val 40908"/>
              <a:gd name="adj2" fmla="val -49845"/>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sz="2000" b="1" dirty="0">
              <a:solidFill>
                <a:srgbClr val="C00000"/>
              </a:solidFill>
            </a:endParaRPr>
          </a:p>
          <a:p>
            <a:pPr algn="ctr"/>
            <a:r>
              <a:rPr lang="en-GB" sz="2000" b="1" dirty="0">
                <a:solidFill>
                  <a:srgbClr val="253746"/>
                </a:solidFill>
              </a:rPr>
              <a:t>60 is bigger than 20 so take 100 from the 700 and add it to the 10s.</a:t>
            </a:r>
          </a:p>
          <a:p>
            <a:pPr algn="ctr"/>
            <a:r>
              <a:rPr lang="en-GB" sz="2000" b="1" dirty="0">
                <a:solidFill>
                  <a:srgbClr val="C00000"/>
                </a:solidFill>
              </a:rPr>
              <a:t> </a:t>
            </a:r>
          </a:p>
        </p:txBody>
      </p:sp>
      <p:sp>
        <p:nvSpPr>
          <p:cNvPr id="22" name="Speech Bubble: Rectangle with Corners Rounded 10">
            <a:extLst>
              <a:ext uri="{FF2B5EF4-FFF2-40B4-BE49-F238E27FC236}">
                <a16:creationId xmlns:a16="http://schemas.microsoft.com/office/drawing/2014/main" id="{CD2579CE-2DB8-4F93-8ECD-0E9BF715B235}"/>
              </a:ext>
            </a:extLst>
          </p:cNvPr>
          <p:cNvSpPr/>
          <p:nvPr/>
        </p:nvSpPr>
        <p:spPr>
          <a:xfrm>
            <a:off x="616741" y="5264507"/>
            <a:ext cx="3736672" cy="797980"/>
          </a:xfrm>
          <a:prstGeom prst="wedgeEllipseCallout">
            <a:avLst>
              <a:gd name="adj1" fmla="val 55707"/>
              <a:gd name="adj2" fmla="val -84796"/>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Now subtract the 10s. </a:t>
            </a:r>
            <a:r>
              <a:rPr lang="en-GB" sz="2000" b="1" dirty="0">
                <a:solidFill>
                  <a:srgbClr val="FF0000"/>
                </a:solidFill>
              </a:rPr>
              <a:t>120 - 60 = ? </a:t>
            </a:r>
          </a:p>
        </p:txBody>
      </p:sp>
      <p:sp>
        <p:nvSpPr>
          <p:cNvPr id="23" name="Speech Bubble: Rectangle with Corners Rounded 10">
            <a:extLst>
              <a:ext uri="{FF2B5EF4-FFF2-40B4-BE49-F238E27FC236}">
                <a16:creationId xmlns:a16="http://schemas.microsoft.com/office/drawing/2014/main" id="{CD2579CE-2DB8-4F93-8ECD-0E9BF715B235}"/>
              </a:ext>
            </a:extLst>
          </p:cNvPr>
          <p:cNvSpPr/>
          <p:nvPr/>
        </p:nvSpPr>
        <p:spPr>
          <a:xfrm>
            <a:off x="5349767" y="4793338"/>
            <a:ext cx="3466177" cy="797980"/>
          </a:xfrm>
          <a:prstGeom prst="wedgeEllipseCallout">
            <a:avLst>
              <a:gd name="adj1" fmla="val -45907"/>
              <a:gd name="adj2" fmla="val -38111"/>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Subtract the 100s. </a:t>
            </a:r>
            <a:r>
              <a:rPr lang="en-GB" sz="2000" b="1" dirty="0">
                <a:solidFill>
                  <a:srgbClr val="FF0000"/>
                </a:solidFill>
              </a:rPr>
              <a:t>600 - 400 = ? </a:t>
            </a:r>
          </a:p>
        </p:txBody>
      </p:sp>
      <p:sp>
        <p:nvSpPr>
          <p:cNvPr id="26" name="Speech Bubble: Rectangle with Corners Rounded 10">
            <a:extLst>
              <a:ext uri="{FF2B5EF4-FFF2-40B4-BE49-F238E27FC236}">
                <a16:creationId xmlns:a16="http://schemas.microsoft.com/office/drawing/2014/main" id="{CD2579CE-2DB8-4F93-8ECD-0E9BF715B235}"/>
              </a:ext>
            </a:extLst>
          </p:cNvPr>
          <p:cNvSpPr/>
          <p:nvPr/>
        </p:nvSpPr>
        <p:spPr>
          <a:xfrm>
            <a:off x="441811" y="1704229"/>
            <a:ext cx="4473005" cy="986407"/>
          </a:xfrm>
          <a:prstGeom prst="wedgeEllipseCallout">
            <a:avLst>
              <a:gd name="adj1" fmla="val 46093"/>
              <a:gd name="adj2" fmla="val -88244"/>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First </a:t>
            </a:r>
            <a:r>
              <a:rPr lang="en-GB" sz="2000" b="1" dirty="0">
                <a:solidFill>
                  <a:srgbClr val="FF0000"/>
                </a:solidFill>
              </a:rPr>
              <a:t>partition</a:t>
            </a:r>
            <a:r>
              <a:rPr lang="en-GB" sz="2000" b="1" dirty="0">
                <a:solidFill>
                  <a:srgbClr val="253746"/>
                </a:solidFill>
              </a:rPr>
              <a:t> the numbers and set them out neatly.</a:t>
            </a:r>
            <a:endParaRPr lang="en-GB" sz="2000" b="1" dirty="0">
              <a:solidFill>
                <a:srgbClr val="C00000"/>
              </a:solidFill>
            </a:endParaRPr>
          </a:p>
        </p:txBody>
      </p:sp>
      <p:sp>
        <p:nvSpPr>
          <p:cNvPr id="27" name="Speech Bubble: Rectangle with Corners Rounded 10">
            <a:extLst>
              <a:ext uri="{FF2B5EF4-FFF2-40B4-BE49-F238E27FC236}">
                <a16:creationId xmlns:a16="http://schemas.microsoft.com/office/drawing/2014/main" id="{CD2579CE-2DB8-4F93-8ECD-0E9BF715B235}"/>
              </a:ext>
            </a:extLst>
          </p:cNvPr>
          <p:cNvSpPr/>
          <p:nvPr/>
        </p:nvSpPr>
        <p:spPr>
          <a:xfrm>
            <a:off x="5150562" y="3197378"/>
            <a:ext cx="3466177" cy="797980"/>
          </a:xfrm>
          <a:prstGeom prst="wedgeEllipseCallout">
            <a:avLst>
              <a:gd name="adj1" fmla="val -45907"/>
              <a:gd name="adj2" fmla="val -38111"/>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Finally recombine 200, 60 and 3.</a:t>
            </a:r>
            <a:endParaRPr lang="en-GB" sz="2000" b="1" dirty="0">
              <a:solidFill>
                <a:srgbClr val="C00000"/>
              </a:solidFill>
            </a:endParaRPr>
          </a:p>
        </p:txBody>
      </p:sp>
    </p:spTree>
    <p:extLst>
      <p:ext uri="{BB962C8B-B14F-4D97-AF65-F5344CB8AC3E}">
        <p14:creationId xmlns:p14="http://schemas.microsoft.com/office/powerpoint/2010/main" val="3864500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75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75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75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75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75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750"/>
                                        <p:tgtEl>
                                          <p:spTgt spid="23"/>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750"/>
                                        <p:tgtEl>
                                          <p:spTgt spid="2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7" grpId="0" animBg="1"/>
      <p:bldP spid="18" grpId="0" animBg="1"/>
      <p:bldP spid="19" grpId="0" animBg="1"/>
      <p:bldP spid="21" grpId="0" animBg="1"/>
      <p:bldP spid="22" grpId="0" animBg="1"/>
      <p:bldP spid="23" grpId="0" animBg="1"/>
      <p:bldP spid="26"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21</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4</a:t>
            </a:r>
          </a:p>
        </p:txBody>
      </p:sp>
      <p:sp>
        <p:nvSpPr>
          <p:cNvPr id="12" name="TextBox 11">
            <a:extLst>
              <a:ext uri="{FF2B5EF4-FFF2-40B4-BE49-F238E27FC236}">
                <a16:creationId xmlns:a16="http://schemas.microsoft.com/office/drawing/2014/main" id="{B69677ED-5C54-4353-B94F-C526DD00205C}"/>
              </a:ext>
            </a:extLst>
          </p:cNvPr>
          <p:cNvSpPr txBox="1"/>
          <p:nvPr/>
        </p:nvSpPr>
        <p:spPr>
          <a:xfrm>
            <a:off x="230981" y="138645"/>
            <a:ext cx="8784065" cy="400110"/>
          </a:xfrm>
          <a:prstGeom prst="rect">
            <a:avLst/>
          </a:prstGeom>
          <a:noFill/>
        </p:spPr>
        <p:txBody>
          <a:bodyPr wrap="square" rtlCol="0">
            <a:spAutoFit/>
          </a:bodyPr>
          <a:lstStyle/>
          <a:p>
            <a:pPr lvl="0">
              <a:buClr>
                <a:srgbClr val="EA7600"/>
              </a:buClr>
              <a:buSzPct val="120000"/>
            </a:pPr>
            <a:r>
              <a:rPr lang="en-GB" sz="2000" b="1" dirty="0">
                <a:solidFill>
                  <a:srgbClr val="253746"/>
                </a:solidFill>
              </a:rPr>
              <a:t>Day 2: </a:t>
            </a:r>
            <a:r>
              <a:rPr lang="en-GB" sz="2000" b="1" dirty="0">
                <a:solidFill>
                  <a:srgbClr val="5B9BD5">
                    <a:lumMod val="75000"/>
                  </a:srgbClr>
                </a:solidFill>
              </a:rPr>
              <a:t>Subtract 3-digit numbers using expanded column subtraction.</a:t>
            </a:r>
          </a:p>
        </p:txBody>
      </p:sp>
      <p:grpSp>
        <p:nvGrpSpPr>
          <p:cNvPr id="5" name="Group 4"/>
          <p:cNvGrpSpPr/>
          <p:nvPr/>
        </p:nvGrpSpPr>
        <p:grpSpPr>
          <a:xfrm>
            <a:off x="5215271" y="677341"/>
            <a:ext cx="2520000" cy="2069343"/>
            <a:chOff x="1150413" y="3194999"/>
            <a:chExt cx="2520000" cy="2069343"/>
          </a:xfrm>
        </p:grpSpPr>
        <p:sp>
          <p:nvSpPr>
            <p:cNvPr id="6" name="Folded Corner 5"/>
            <p:cNvSpPr/>
            <p:nvPr/>
          </p:nvSpPr>
          <p:spPr>
            <a:xfrm>
              <a:off x="1150413" y="3194999"/>
              <a:ext cx="2520000" cy="2069343"/>
            </a:xfrm>
            <a:prstGeom prst="foldedCorner">
              <a:avLst/>
            </a:prstGeom>
            <a:solidFill>
              <a:schemeClr val="bg1">
                <a:lumMod val="9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200" b="1" dirty="0">
                <a:solidFill>
                  <a:srgbClr val="253746"/>
                </a:solidFill>
              </a:endParaRPr>
            </a:p>
            <a:p>
              <a:r>
                <a:rPr lang="en-GB" sz="2200" b="1" dirty="0">
                  <a:solidFill>
                    <a:srgbClr val="253746"/>
                  </a:solidFill>
                </a:rPr>
                <a:t>                  </a:t>
              </a:r>
            </a:p>
            <a:p>
              <a:r>
                <a:rPr lang="en-GB" sz="2200" b="1" dirty="0">
                  <a:solidFill>
                    <a:srgbClr val="253746"/>
                  </a:solidFill>
                </a:rPr>
                <a:t>        </a:t>
              </a:r>
              <a:r>
                <a:rPr lang="en-GB" sz="800" b="1" dirty="0">
                  <a:solidFill>
                    <a:srgbClr val="253746"/>
                  </a:solidFill>
                </a:rPr>
                <a:t> </a:t>
              </a:r>
              <a:r>
                <a:rPr lang="en-GB" sz="2200" b="1" dirty="0">
                  <a:solidFill>
                    <a:srgbClr val="253746"/>
                  </a:solidFill>
                </a:rPr>
                <a:t> 400   10   7</a:t>
              </a:r>
            </a:p>
            <a:p>
              <a:r>
                <a:rPr lang="en-GB" sz="2200" b="1" dirty="0">
                  <a:solidFill>
                    <a:srgbClr val="253746"/>
                  </a:solidFill>
                </a:rPr>
                <a:t>      -  200   50   4   </a:t>
              </a:r>
            </a:p>
            <a:p>
              <a:r>
                <a:rPr lang="en-GB" sz="2200" b="1" dirty="0">
                  <a:solidFill>
                    <a:srgbClr val="253746"/>
                  </a:solidFill>
                </a:rPr>
                <a:t>         </a:t>
              </a:r>
            </a:p>
            <a:p>
              <a:r>
                <a:rPr lang="en-GB" sz="2200" b="1" dirty="0">
                  <a:solidFill>
                    <a:srgbClr val="253746"/>
                  </a:solidFill>
                </a:rPr>
                <a:t>             </a:t>
              </a:r>
            </a:p>
            <a:p>
              <a:r>
                <a:rPr lang="en-GB" sz="2200" b="1" dirty="0">
                  <a:solidFill>
                    <a:srgbClr val="253746"/>
                  </a:solidFill>
                </a:rPr>
                <a:t>         </a:t>
              </a:r>
            </a:p>
          </p:txBody>
        </p:sp>
        <p:cxnSp>
          <p:nvCxnSpPr>
            <p:cNvPr id="7" name="Straight Connector 6"/>
            <p:cNvCxnSpPr/>
            <p:nvPr/>
          </p:nvCxnSpPr>
          <p:spPr>
            <a:xfrm>
              <a:off x="1793505" y="4248064"/>
              <a:ext cx="131158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5803651" y="1712011"/>
            <a:ext cx="688622" cy="430887"/>
          </a:xfrm>
          <a:prstGeom prst="rect">
            <a:avLst/>
          </a:prstGeom>
          <a:noFill/>
        </p:spPr>
        <p:txBody>
          <a:bodyPr wrap="square" rtlCol="0">
            <a:spAutoFit/>
          </a:bodyPr>
          <a:lstStyle/>
          <a:p>
            <a:r>
              <a:rPr lang="en-GB" sz="2200" b="1" dirty="0">
                <a:solidFill>
                  <a:srgbClr val="C00000"/>
                </a:solidFill>
              </a:rPr>
              <a:t>100</a:t>
            </a:r>
          </a:p>
        </p:txBody>
      </p:sp>
      <p:sp>
        <p:nvSpPr>
          <p:cNvPr id="9" name="TextBox 8"/>
          <p:cNvSpPr txBox="1"/>
          <p:nvPr/>
        </p:nvSpPr>
        <p:spPr>
          <a:xfrm>
            <a:off x="6415651" y="1712011"/>
            <a:ext cx="688622" cy="430887"/>
          </a:xfrm>
          <a:prstGeom prst="rect">
            <a:avLst/>
          </a:prstGeom>
          <a:noFill/>
        </p:spPr>
        <p:txBody>
          <a:bodyPr wrap="square" rtlCol="0">
            <a:spAutoFit/>
          </a:bodyPr>
          <a:lstStyle/>
          <a:p>
            <a:r>
              <a:rPr lang="en-GB" sz="2200" b="1" dirty="0">
                <a:solidFill>
                  <a:srgbClr val="C00000"/>
                </a:solidFill>
              </a:rPr>
              <a:t>60</a:t>
            </a:r>
          </a:p>
        </p:txBody>
      </p:sp>
      <p:sp>
        <p:nvSpPr>
          <p:cNvPr id="11" name="TextBox 10"/>
          <p:cNvSpPr txBox="1"/>
          <p:nvPr/>
        </p:nvSpPr>
        <p:spPr>
          <a:xfrm>
            <a:off x="6883651" y="1712011"/>
            <a:ext cx="688622" cy="430887"/>
          </a:xfrm>
          <a:prstGeom prst="rect">
            <a:avLst/>
          </a:prstGeom>
          <a:noFill/>
        </p:spPr>
        <p:txBody>
          <a:bodyPr wrap="square" rtlCol="0">
            <a:spAutoFit/>
          </a:bodyPr>
          <a:lstStyle/>
          <a:p>
            <a:r>
              <a:rPr lang="en-GB" sz="2200" b="1" dirty="0">
                <a:solidFill>
                  <a:srgbClr val="C00000"/>
                </a:solidFill>
              </a:rPr>
              <a:t>3</a:t>
            </a:r>
          </a:p>
        </p:txBody>
      </p:sp>
      <p:grpSp>
        <p:nvGrpSpPr>
          <p:cNvPr id="13" name="Group 12"/>
          <p:cNvGrpSpPr/>
          <p:nvPr/>
        </p:nvGrpSpPr>
        <p:grpSpPr>
          <a:xfrm>
            <a:off x="5803651" y="677341"/>
            <a:ext cx="1300622" cy="656531"/>
            <a:chOff x="5252202" y="3059113"/>
            <a:chExt cx="1300622" cy="656531"/>
          </a:xfrm>
        </p:grpSpPr>
        <p:cxnSp>
          <p:nvCxnSpPr>
            <p:cNvPr id="14" name="Straight Connector 13"/>
            <p:cNvCxnSpPr/>
            <p:nvPr/>
          </p:nvCxnSpPr>
          <p:spPr>
            <a:xfrm flipV="1">
              <a:off x="5400000" y="3456000"/>
              <a:ext cx="288360" cy="2596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6012000" y="3456000"/>
              <a:ext cx="288360" cy="2596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252202" y="3059113"/>
              <a:ext cx="1300622" cy="430887"/>
            </a:xfrm>
            <a:prstGeom prst="rect">
              <a:avLst/>
            </a:prstGeom>
            <a:noFill/>
          </p:spPr>
          <p:txBody>
            <a:bodyPr wrap="square" rtlCol="0">
              <a:spAutoFit/>
            </a:bodyPr>
            <a:lstStyle/>
            <a:p>
              <a:r>
                <a:rPr lang="en-GB" sz="2200" b="1" dirty="0">
                  <a:solidFill>
                    <a:srgbClr val="253746"/>
                  </a:solidFill>
                </a:rPr>
                <a:t>300  110</a:t>
              </a:r>
            </a:p>
          </p:txBody>
        </p:sp>
      </p:grpSp>
      <p:sp>
        <p:nvSpPr>
          <p:cNvPr id="18" name="Speech Bubble: Rectangle with Corners Rounded 10">
            <a:extLst>
              <a:ext uri="{FF2B5EF4-FFF2-40B4-BE49-F238E27FC236}">
                <a16:creationId xmlns:a16="http://schemas.microsoft.com/office/drawing/2014/main" id="{CD2579CE-2DB8-4F93-8ECD-0E9BF715B235}"/>
              </a:ext>
            </a:extLst>
          </p:cNvPr>
          <p:cNvSpPr/>
          <p:nvPr/>
        </p:nvSpPr>
        <p:spPr>
          <a:xfrm>
            <a:off x="6333067" y="2421338"/>
            <a:ext cx="2681979" cy="650692"/>
          </a:xfrm>
          <a:prstGeom prst="wedgeEllipseCallout">
            <a:avLst>
              <a:gd name="adj1" fmla="val -18882"/>
              <a:gd name="adj2" fmla="val -76826"/>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FF0000"/>
                </a:solidFill>
              </a:rPr>
              <a:t>417 - 254 = 163</a:t>
            </a:r>
          </a:p>
        </p:txBody>
      </p:sp>
      <p:sp>
        <p:nvSpPr>
          <p:cNvPr id="19" name="Speech Bubble: Rectangle with Corners Rounded 10">
            <a:extLst>
              <a:ext uri="{FF2B5EF4-FFF2-40B4-BE49-F238E27FC236}">
                <a16:creationId xmlns:a16="http://schemas.microsoft.com/office/drawing/2014/main" id="{CD2579CE-2DB8-4F93-8ECD-0E9BF715B235}"/>
              </a:ext>
            </a:extLst>
          </p:cNvPr>
          <p:cNvSpPr/>
          <p:nvPr/>
        </p:nvSpPr>
        <p:spPr>
          <a:xfrm>
            <a:off x="824456" y="3000023"/>
            <a:ext cx="3466177" cy="724336"/>
          </a:xfrm>
          <a:prstGeom prst="wedgeEllipseCallout">
            <a:avLst>
              <a:gd name="adj1" fmla="val 68735"/>
              <a:gd name="adj2" fmla="val -66405"/>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Subtract the 1s. </a:t>
            </a:r>
          </a:p>
          <a:p>
            <a:pPr algn="ctr"/>
            <a:r>
              <a:rPr lang="en-GB" sz="2000" b="1" dirty="0">
                <a:solidFill>
                  <a:srgbClr val="FF0000"/>
                </a:solidFill>
              </a:rPr>
              <a:t>7 - 4 = ? </a:t>
            </a:r>
          </a:p>
        </p:txBody>
      </p:sp>
      <p:sp>
        <p:nvSpPr>
          <p:cNvPr id="21" name="Speech Bubble: Rectangle with Corners Rounded 10">
            <a:extLst>
              <a:ext uri="{FF2B5EF4-FFF2-40B4-BE49-F238E27FC236}">
                <a16:creationId xmlns:a16="http://schemas.microsoft.com/office/drawing/2014/main" id="{CD2579CE-2DB8-4F93-8ECD-0E9BF715B235}"/>
              </a:ext>
            </a:extLst>
          </p:cNvPr>
          <p:cNvSpPr/>
          <p:nvPr/>
        </p:nvSpPr>
        <p:spPr>
          <a:xfrm>
            <a:off x="441811" y="3849512"/>
            <a:ext cx="4123148" cy="1089672"/>
          </a:xfrm>
          <a:prstGeom prst="wedgeEllipseCallout">
            <a:avLst>
              <a:gd name="adj1" fmla="val 40908"/>
              <a:gd name="adj2" fmla="val -49845"/>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sz="2000" b="1" dirty="0">
              <a:solidFill>
                <a:srgbClr val="C00000"/>
              </a:solidFill>
            </a:endParaRPr>
          </a:p>
          <a:p>
            <a:pPr algn="ctr"/>
            <a:r>
              <a:rPr lang="en-GB" sz="2000" b="1" dirty="0">
                <a:solidFill>
                  <a:srgbClr val="253746"/>
                </a:solidFill>
              </a:rPr>
              <a:t>50 is bigger than 10 so take 100 from the 400 and add it to the 10s.</a:t>
            </a:r>
          </a:p>
          <a:p>
            <a:pPr algn="ctr"/>
            <a:r>
              <a:rPr lang="en-GB" sz="2000" b="1" dirty="0">
                <a:solidFill>
                  <a:srgbClr val="C00000"/>
                </a:solidFill>
              </a:rPr>
              <a:t> </a:t>
            </a:r>
          </a:p>
        </p:txBody>
      </p:sp>
      <p:sp>
        <p:nvSpPr>
          <p:cNvPr id="22" name="Speech Bubble: Rectangle with Corners Rounded 10">
            <a:extLst>
              <a:ext uri="{FF2B5EF4-FFF2-40B4-BE49-F238E27FC236}">
                <a16:creationId xmlns:a16="http://schemas.microsoft.com/office/drawing/2014/main" id="{CD2579CE-2DB8-4F93-8ECD-0E9BF715B235}"/>
              </a:ext>
            </a:extLst>
          </p:cNvPr>
          <p:cNvSpPr/>
          <p:nvPr/>
        </p:nvSpPr>
        <p:spPr>
          <a:xfrm>
            <a:off x="616741" y="5264507"/>
            <a:ext cx="3736672" cy="797980"/>
          </a:xfrm>
          <a:prstGeom prst="wedgeEllipseCallout">
            <a:avLst>
              <a:gd name="adj1" fmla="val 55707"/>
              <a:gd name="adj2" fmla="val -84796"/>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Now subtract the 10s. </a:t>
            </a:r>
            <a:r>
              <a:rPr lang="en-GB" sz="2000" b="1" dirty="0">
                <a:solidFill>
                  <a:srgbClr val="FF0000"/>
                </a:solidFill>
              </a:rPr>
              <a:t>110 - 50 = ? </a:t>
            </a:r>
          </a:p>
        </p:txBody>
      </p:sp>
      <p:sp>
        <p:nvSpPr>
          <p:cNvPr id="23" name="Speech Bubble: Rectangle with Corners Rounded 10">
            <a:extLst>
              <a:ext uri="{FF2B5EF4-FFF2-40B4-BE49-F238E27FC236}">
                <a16:creationId xmlns:a16="http://schemas.microsoft.com/office/drawing/2014/main" id="{CD2579CE-2DB8-4F93-8ECD-0E9BF715B235}"/>
              </a:ext>
            </a:extLst>
          </p:cNvPr>
          <p:cNvSpPr/>
          <p:nvPr/>
        </p:nvSpPr>
        <p:spPr>
          <a:xfrm>
            <a:off x="5349767" y="4793338"/>
            <a:ext cx="3466177" cy="797980"/>
          </a:xfrm>
          <a:prstGeom prst="wedgeEllipseCallout">
            <a:avLst>
              <a:gd name="adj1" fmla="val -45907"/>
              <a:gd name="adj2" fmla="val -38111"/>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Subtract the 100s. </a:t>
            </a:r>
            <a:r>
              <a:rPr lang="en-GB" sz="2000" b="1" dirty="0">
                <a:solidFill>
                  <a:srgbClr val="FF0000"/>
                </a:solidFill>
              </a:rPr>
              <a:t>300 - 200 = ? </a:t>
            </a:r>
          </a:p>
        </p:txBody>
      </p:sp>
      <p:sp>
        <p:nvSpPr>
          <p:cNvPr id="26" name="Speech Bubble: Rectangle with Corners Rounded 10">
            <a:extLst>
              <a:ext uri="{FF2B5EF4-FFF2-40B4-BE49-F238E27FC236}">
                <a16:creationId xmlns:a16="http://schemas.microsoft.com/office/drawing/2014/main" id="{CD2579CE-2DB8-4F93-8ECD-0E9BF715B235}"/>
              </a:ext>
            </a:extLst>
          </p:cNvPr>
          <p:cNvSpPr/>
          <p:nvPr/>
        </p:nvSpPr>
        <p:spPr>
          <a:xfrm>
            <a:off x="441811" y="1927454"/>
            <a:ext cx="4473005" cy="986407"/>
          </a:xfrm>
          <a:prstGeom prst="wedgeEllipseCallout">
            <a:avLst>
              <a:gd name="adj1" fmla="val 43822"/>
              <a:gd name="adj2" fmla="val -67644"/>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FF0000"/>
                </a:solidFill>
              </a:rPr>
              <a:t>Partition</a:t>
            </a:r>
            <a:r>
              <a:rPr lang="en-GB" sz="2000" b="1" dirty="0">
                <a:solidFill>
                  <a:srgbClr val="253746"/>
                </a:solidFill>
              </a:rPr>
              <a:t> the numbers and set them out neatly.</a:t>
            </a:r>
            <a:endParaRPr lang="en-GB" sz="2000" b="1" dirty="0">
              <a:solidFill>
                <a:srgbClr val="C00000"/>
              </a:solidFill>
            </a:endParaRPr>
          </a:p>
        </p:txBody>
      </p:sp>
      <p:sp>
        <p:nvSpPr>
          <p:cNvPr id="27" name="Speech Bubble: Rectangle with Corners Rounded 10">
            <a:extLst>
              <a:ext uri="{FF2B5EF4-FFF2-40B4-BE49-F238E27FC236}">
                <a16:creationId xmlns:a16="http://schemas.microsoft.com/office/drawing/2014/main" id="{CD2579CE-2DB8-4F93-8ECD-0E9BF715B235}"/>
              </a:ext>
            </a:extLst>
          </p:cNvPr>
          <p:cNvSpPr/>
          <p:nvPr/>
        </p:nvSpPr>
        <p:spPr>
          <a:xfrm>
            <a:off x="5150562" y="3197378"/>
            <a:ext cx="3466177" cy="797980"/>
          </a:xfrm>
          <a:prstGeom prst="wedgeEllipseCallout">
            <a:avLst>
              <a:gd name="adj1" fmla="val -45907"/>
              <a:gd name="adj2" fmla="val -38111"/>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Finally recombine 100, 60 and 3.</a:t>
            </a:r>
            <a:endParaRPr lang="en-GB" sz="2000" b="1" dirty="0">
              <a:solidFill>
                <a:srgbClr val="C00000"/>
              </a:solidFill>
            </a:endParaRPr>
          </a:p>
        </p:txBody>
      </p:sp>
      <p:grpSp>
        <p:nvGrpSpPr>
          <p:cNvPr id="24" name="Group 23"/>
          <p:cNvGrpSpPr/>
          <p:nvPr/>
        </p:nvGrpSpPr>
        <p:grpSpPr>
          <a:xfrm>
            <a:off x="91831" y="677341"/>
            <a:ext cx="4597252" cy="1170340"/>
            <a:chOff x="77321" y="674370"/>
            <a:chExt cx="4597252" cy="1170340"/>
          </a:xfrm>
        </p:grpSpPr>
        <p:sp>
          <p:nvSpPr>
            <p:cNvPr id="25" name="Speech Bubble: Rectangle with Corners Rounded 10">
              <a:extLst>
                <a:ext uri="{FF2B5EF4-FFF2-40B4-BE49-F238E27FC236}">
                  <a16:creationId xmlns:a16="http://schemas.microsoft.com/office/drawing/2014/main" id="{CD2579CE-2DB8-4F93-8ECD-0E9BF715B235}"/>
                </a:ext>
              </a:extLst>
            </p:cNvPr>
            <p:cNvSpPr/>
            <p:nvPr/>
          </p:nvSpPr>
          <p:spPr>
            <a:xfrm>
              <a:off x="80010" y="674370"/>
              <a:ext cx="4594563" cy="1170340"/>
            </a:xfrm>
            <a:prstGeom prst="wedgeEllipseCallout">
              <a:avLst>
                <a:gd name="adj1" fmla="val 57456"/>
                <a:gd name="adj2" fmla="val -47"/>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Now let’s try </a:t>
              </a:r>
              <a:r>
                <a:rPr lang="en-GB" sz="2000" b="1" dirty="0">
                  <a:solidFill>
                    <a:srgbClr val="FF0000"/>
                  </a:solidFill>
                </a:rPr>
                <a:t>417 - 254. </a:t>
              </a:r>
              <a:r>
                <a:rPr lang="en-GB" sz="2000" b="1" dirty="0">
                  <a:solidFill>
                    <a:srgbClr val="253746"/>
                  </a:solidFill>
                </a:rPr>
                <a:t>How many exchanges across columns will we need?</a:t>
              </a:r>
              <a:endParaRPr lang="en-GB" sz="2000" b="1" dirty="0">
                <a:solidFill>
                  <a:srgbClr val="FF0000"/>
                </a:solidFill>
              </a:endParaRPr>
            </a:p>
          </p:txBody>
        </p:sp>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21" y="1048691"/>
              <a:ext cx="988324" cy="657473"/>
            </a:xfrm>
            <a:prstGeom prst="rect">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2160583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75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75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75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75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750"/>
                                        <p:tgtEl>
                                          <p:spTgt spid="23"/>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750"/>
                                        <p:tgtEl>
                                          <p:spTgt spid="2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8" grpId="0" animBg="1"/>
      <p:bldP spid="19" grpId="0" animBg="1"/>
      <p:bldP spid="21" grpId="0" animBg="1"/>
      <p:bldP spid="22" grpId="0" animBg="1"/>
      <p:bldP spid="23" grpId="0" animBg="1"/>
      <p:bldP spid="26" grpId="0" animBg="1"/>
      <p:bldP spid="2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22</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4</a:t>
            </a:r>
          </a:p>
        </p:txBody>
      </p:sp>
      <p:sp>
        <p:nvSpPr>
          <p:cNvPr id="12" name="TextBox 11">
            <a:extLst>
              <a:ext uri="{FF2B5EF4-FFF2-40B4-BE49-F238E27FC236}">
                <a16:creationId xmlns:a16="http://schemas.microsoft.com/office/drawing/2014/main" id="{B69677ED-5C54-4353-B94F-C526DD00205C}"/>
              </a:ext>
            </a:extLst>
          </p:cNvPr>
          <p:cNvSpPr txBox="1"/>
          <p:nvPr/>
        </p:nvSpPr>
        <p:spPr>
          <a:xfrm>
            <a:off x="230981" y="138645"/>
            <a:ext cx="8784065" cy="400110"/>
          </a:xfrm>
          <a:prstGeom prst="rect">
            <a:avLst/>
          </a:prstGeom>
          <a:noFill/>
        </p:spPr>
        <p:txBody>
          <a:bodyPr wrap="square" rtlCol="0">
            <a:spAutoFit/>
          </a:bodyPr>
          <a:lstStyle/>
          <a:p>
            <a:pPr lvl="0">
              <a:buClr>
                <a:srgbClr val="EA7600"/>
              </a:buClr>
              <a:buSzPct val="120000"/>
            </a:pPr>
            <a:r>
              <a:rPr lang="en-GB" sz="2000" b="1" dirty="0">
                <a:solidFill>
                  <a:srgbClr val="253746"/>
                </a:solidFill>
              </a:rPr>
              <a:t>Day 2: </a:t>
            </a:r>
            <a:r>
              <a:rPr lang="en-GB" sz="2000" b="1" dirty="0">
                <a:solidFill>
                  <a:srgbClr val="5B9BD5">
                    <a:lumMod val="75000"/>
                  </a:srgbClr>
                </a:solidFill>
              </a:rPr>
              <a:t>Subtract 3-digit numbers using expanded column subtraction.</a:t>
            </a:r>
          </a:p>
        </p:txBody>
      </p:sp>
      <p:grpSp>
        <p:nvGrpSpPr>
          <p:cNvPr id="5" name="Group 4"/>
          <p:cNvGrpSpPr/>
          <p:nvPr/>
        </p:nvGrpSpPr>
        <p:grpSpPr>
          <a:xfrm>
            <a:off x="5215271" y="677341"/>
            <a:ext cx="2520000" cy="2069343"/>
            <a:chOff x="1150413" y="3194999"/>
            <a:chExt cx="2520000" cy="2069343"/>
          </a:xfrm>
        </p:grpSpPr>
        <p:sp>
          <p:nvSpPr>
            <p:cNvPr id="6" name="Folded Corner 5"/>
            <p:cNvSpPr/>
            <p:nvPr/>
          </p:nvSpPr>
          <p:spPr>
            <a:xfrm>
              <a:off x="1150413" y="3194999"/>
              <a:ext cx="2520000" cy="2069343"/>
            </a:xfrm>
            <a:prstGeom prst="foldedCorner">
              <a:avLst/>
            </a:prstGeom>
            <a:solidFill>
              <a:schemeClr val="bg1">
                <a:lumMod val="9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200" b="1" dirty="0">
                <a:solidFill>
                  <a:srgbClr val="253746"/>
                </a:solidFill>
              </a:endParaRPr>
            </a:p>
            <a:p>
              <a:r>
                <a:rPr lang="en-GB" sz="2200" b="1" dirty="0">
                  <a:solidFill>
                    <a:srgbClr val="253746"/>
                  </a:solidFill>
                </a:rPr>
                <a:t>                  </a:t>
              </a:r>
            </a:p>
            <a:p>
              <a:r>
                <a:rPr lang="en-GB" sz="2200" b="1" dirty="0">
                  <a:solidFill>
                    <a:srgbClr val="253746"/>
                  </a:solidFill>
                </a:rPr>
                <a:t>        </a:t>
              </a:r>
              <a:r>
                <a:rPr lang="en-GB" sz="800" b="1" dirty="0">
                  <a:solidFill>
                    <a:srgbClr val="253746"/>
                  </a:solidFill>
                </a:rPr>
                <a:t> </a:t>
              </a:r>
              <a:r>
                <a:rPr lang="en-GB" sz="2200" b="1" dirty="0">
                  <a:solidFill>
                    <a:srgbClr val="253746"/>
                  </a:solidFill>
                </a:rPr>
                <a:t> 600   20   4</a:t>
              </a:r>
            </a:p>
            <a:p>
              <a:r>
                <a:rPr lang="en-GB" sz="2200" b="1" dirty="0">
                  <a:solidFill>
                    <a:srgbClr val="253746"/>
                  </a:solidFill>
                </a:rPr>
                <a:t>      -  300   80   1   </a:t>
              </a:r>
            </a:p>
            <a:p>
              <a:r>
                <a:rPr lang="en-GB" sz="2200" b="1" dirty="0">
                  <a:solidFill>
                    <a:srgbClr val="253746"/>
                  </a:solidFill>
                </a:rPr>
                <a:t>         </a:t>
              </a:r>
            </a:p>
            <a:p>
              <a:r>
                <a:rPr lang="en-GB" sz="2200" b="1" dirty="0">
                  <a:solidFill>
                    <a:srgbClr val="253746"/>
                  </a:solidFill>
                </a:rPr>
                <a:t>             </a:t>
              </a:r>
            </a:p>
            <a:p>
              <a:r>
                <a:rPr lang="en-GB" sz="2200" b="1" dirty="0">
                  <a:solidFill>
                    <a:srgbClr val="253746"/>
                  </a:solidFill>
                </a:rPr>
                <a:t>         </a:t>
              </a:r>
            </a:p>
          </p:txBody>
        </p:sp>
        <p:cxnSp>
          <p:nvCxnSpPr>
            <p:cNvPr id="7" name="Straight Connector 6"/>
            <p:cNvCxnSpPr/>
            <p:nvPr/>
          </p:nvCxnSpPr>
          <p:spPr>
            <a:xfrm>
              <a:off x="1793505" y="4248064"/>
              <a:ext cx="131158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5803651" y="1712011"/>
            <a:ext cx="688622" cy="430887"/>
          </a:xfrm>
          <a:prstGeom prst="rect">
            <a:avLst/>
          </a:prstGeom>
          <a:noFill/>
        </p:spPr>
        <p:txBody>
          <a:bodyPr wrap="square" rtlCol="0">
            <a:spAutoFit/>
          </a:bodyPr>
          <a:lstStyle/>
          <a:p>
            <a:r>
              <a:rPr lang="en-GB" sz="2200" b="1" dirty="0">
                <a:solidFill>
                  <a:srgbClr val="C00000"/>
                </a:solidFill>
              </a:rPr>
              <a:t>200</a:t>
            </a:r>
          </a:p>
        </p:txBody>
      </p:sp>
      <p:sp>
        <p:nvSpPr>
          <p:cNvPr id="9" name="TextBox 8"/>
          <p:cNvSpPr txBox="1"/>
          <p:nvPr/>
        </p:nvSpPr>
        <p:spPr>
          <a:xfrm>
            <a:off x="6415651" y="1712011"/>
            <a:ext cx="688622" cy="430887"/>
          </a:xfrm>
          <a:prstGeom prst="rect">
            <a:avLst/>
          </a:prstGeom>
          <a:noFill/>
        </p:spPr>
        <p:txBody>
          <a:bodyPr wrap="square" rtlCol="0">
            <a:spAutoFit/>
          </a:bodyPr>
          <a:lstStyle/>
          <a:p>
            <a:r>
              <a:rPr lang="en-GB" sz="2200" b="1" dirty="0">
                <a:solidFill>
                  <a:srgbClr val="C00000"/>
                </a:solidFill>
              </a:rPr>
              <a:t>40</a:t>
            </a:r>
          </a:p>
        </p:txBody>
      </p:sp>
      <p:sp>
        <p:nvSpPr>
          <p:cNvPr id="11" name="TextBox 10"/>
          <p:cNvSpPr txBox="1"/>
          <p:nvPr/>
        </p:nvSpPr>
        <p:spPr>
          <a:xfrm>
            <a:off x="6883651" y="1712011"/>
            <a:ext cx="688622" cy="430887"/>
          </a:xfrm>
          <a:prstGeom prst="rect">
            <a:avLst/>
          </a:prstGeom>
          <a:noFill/>
        </p:spPr>
        <p:txBody>
          <a:bodyPr wrap="square" rtlCol="0">
            <a:spAutoFit/>
          </a:bodyPr>
          <a:lstStyle/>
          <a:p>
            <a:r>
              <a:rPr lang="en-GB" sz="2200" b="1" dirty="0">
                <a:solidFill>
                  <a:srgbClr val="C00000"/>
                </a:solidFill>
              </a:rPr>
              <a:t>3</a:t>
            </a:r>
          </a:p>
        </p:txBody>
      </p:sp>
      <p:grpSp>
        <p:nvGrpSpPr>
          <p:cNvPr id="13" name="Group 12"/>
          <p:cNvGrpSpPr/>
          <p:nvPr/>
        </p:nvGrpSpPr>
        <p:grpSpPr>
          <a:xfrm>
            <a:off x="5803651" y="677341"/>
            <a:ext cx="1300622" cy="656531"/>
            <a:chOff x="5252202" y="3059113"/>
            <a:chExt cx="1300622" cy="656531"/>
          </a:xfrm>
        </p:grpSpPr>
        <p:cxnSp>
          <p:nvCxnSpPr>
            <p:cNvPr id="14" name="Straight Connector 13"/>
            <p:cNvCxnSpPr/>
            <p:nvPr/>
          </p:nvCxnSpPr>
          <p:spPr>
            <a:xfrm flipV="1">
              <a:off x="5400000" y="3456000"/>
              <a:ext cx="288360" cy="2596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6012000" y="3456000"/>
              <a:ext cx="288360" cy="2596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252202" y="3059113"/>
              <a:ext cx="1300622" cy="430887"/>
            </a:xfrm>
            <a:prstGeom prst="rect">
              <a:avLst/>
            </a:prstGeom>
            <a:noFill/>
          </p:spPr>
          <p:txBody>
            <a:bodyPr wrap="square" rtlCol="0">
              <a:spAutoFit/>
            </a:bodyPr>
            <a:lstStyle/>
            <a:p>
              <a:r>
                <a:rPr lang="en-GB" sz="2200" b="1" dirty="0">
                  <a:solidFill>
                    <a:srgbClr val="253746"/>
                  </a:solidFill>
                </a:rPr>
                <a:t>500  120</a:t>
              </a:r>
            </a:p>
          </p:txBody>
        </p:sp>
      </p:grpSp>
      <p:sp>
        <p:nvSpPr>
          <p:cNvPr id="18" name="Speech Bubble: Rectangle with Corners Rounded 10">
            <a:extLst>
              <a:ext uri="{FF2B5EF4-FFF2-40B4-BE49-F238E27FC236}">
                <a16:creationId xmlns:a16="http://schemas.microsoft.com/office/drawing/2014/main" id="{CD2579CE-2DB8-4F93-8ECD-0E9BF715B235}"/>
              </a:ext>
            </a:extLst>
          </p:cNvPr>
          <p:cNvSpPr/>
          <p:nvPr/>
        </p:nvSpPr>
        <p:spPr>
          <a:xfrm>
            <a:off x="5937806" y="2588515"/>
            <a:ext cx="2681979" cy="650692"/>
          </a:xfrm>
          <a:prstGeom prst="wedgeEllipseCallout">
            <a:avLst>
              <a:gd name="adj1" fmla="val -18882"/>
              <a:gd name="adj2" fmla="val -76826"/>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FF0000"/>
                </a:solidFill>
              </a:rPr>
              <a:t>624 - 381 = 243</a:t>
            </a:r>
          </a:p>
        </p:txBody>
      </p:sp>
      <p:sp>
        <p:nvSpPr>
          <p:cNvPr id="26" name="Speech Bubble: Rectangle with Corners Rounded 10">
            <a:extLst>
              <a:ext uri="{FF2B5EF4-FFF2-40B4-BE49-F238E27FC236}">
                <a16:creationId xmlns:a16="http://schemas.microsoft.com/office/drawing/2014/main" id="{CD2579CE-2DB8-4F93-8ECD-0E9BF715B235}"/>
              </a:ext>
            </a:extLst>
          </p:cNvPr>
          <p:cNvSpPr/>
          <p:nvPr/>
        </p:nvSpPr>
        <p:spPr>
          <a:xfrm>
            <a:off x="606941" y="2503079"/>
            <a:ext cx="3672989" cy="986407"/>
          </a:xfrm>
          <a:prstGeom prst="wedgeEllipseCallout">
            <a:avLst>
              <a:gd name="adj1" fmla="val 43822"/>
              <a:gd name="adj2" fmla="val -67644"/>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Who can talk us through this one?</a:t>
            </a:r>
          </a:p>
        </p:txBody>
      </p:sp>
      <p:grpSp>
        <p:nvGrpSpPr>
          <p:cNvPr id="24" name="Group 23"/>
          <p:cNvGrpSpPr/>
          <p:nvPr/>
        </p:nvGrpSpPr>
        <p:grpSpPr>
          <a:xfrm>
            <a:off x="110972" y="834957"/>
            <a:ext cx="4684094" cy="1402920"/>
            <a:chOff x="155366" y="674370"/>
            <a:chExt cx="4684094" cy="1402920"/>
          </a:xfrm>
        </p:grpSpPr>
        <p:sp>
          <p:nvSpPr>
            <p:cNvPr id="25" name="Speech Bubble: Rectangle with Corners Rounded 10">
              <a:extLst>
                <a:ext uri="{FF2B5EF4-FFF2-40B4-BE49-F238E27FC236}">
                  <a16:creationId xmlns:a16="http://schemas.microsoft.com/office/drawing/2014/main" id="{CD2579CE-2DB8-4F93-8ECD-0E9BF715B235}"/>
                </a:ext>
              </a:extLst>
            </p:cNvPr>
            <p:cNvSpPr/>
            <p:nvPr/>
          </p:nvSpPr>
          <p:spPr>
            <a:xfrm>
              <a:off x="155366" y="674370"/>
              <a:ext cx="4684094" cy="1170340"/>
            </a:xfrm>
            <a:prstGeom prst="wedgeEllipseCallout">
              <a:avLst>
                <a:gd name="adj1" fmla="val 57456"/>
                <a:gd name="adj2" fmla="val -47"/>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Now let’s try </a:t>
              </a:r>
              <a:r>
                <a:rPr lang="en-GB" sz="2000" b="1" dirty="0">
                  <a:solidFill>
                    <a:srgbClr val="FF0000"/>
                  </a:solidFill>
                </a:rPr>
                <a:t>624 - 381.</a:t>
              </a:r>
            </a:p>
            <a:p>
              <a:pPr algn="ctr"/>
              <a:r>
                <a:rPr lang="en-GB" sz="2000" b="1" dirty="0">
                  <a:solidFill>
                    <a:srgbClr val="253746"/>
                  </a:solidFill>
                </a:rPr>
                <a:t>How many exchanges across columns will we need?</a:t>
              </a:r>
              <a:endParaRPr lang="en-GB" sz="2000" b="1" dirty="0">
                <a:solidFill>
                  <a:srgbClr val="FF0000"/>
                </a:solidFill>
              </a:endParaRPr>
            </a:p>
          </p:txBody>
        </p:sp>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167" y="1419817"/>
              <a:ext cx="988324" cy="657473"/>
            </a:xfrm>
            <a:prstGeom prst="rect">
              <a:avLst/>
            </a:prstGeom>
            <a:effectLst>
              <a:outerShdw blurRad="50800" dist="38100" dir="2700000" algn="tl" rotWithShape="0">
                <a:prstClr val="black">
                  <a:alpha val="40000"/>
                </a:prstClr>
              </a:outerShdw>
            </a:effectLst>
          </p:spPr>
        </p:pic>
      </p:grpSp>
      <p:sp>
        <p:nvSpPr>
          <p:cNvPr id="32" name="Speech Bubble: Rectangle with Corners Rounded 10">
            <a:extLst>
              <a:ext uri="{FF2B5EF4-FFF2-40B4-BE49-F238E27FC236}">
                <a16:creationId xmlns:a16="http://schemas.microsoft.com/office/drawing/2014/main" id="{CD2579CE-2DB8-4F93-8ECD-0E9BF715B235}"/>
              </a:ext>
            </a:extLst>
          </p:cNvPr>
          <p:cNvSpPr/>
          <p:nvPr/>
        </p:nvSpPr>
        <p:spPr>
          <a:xfrm>
            <a:off x="1788822" y="3937000"/>
            <a:ext cx="6339177" cy="1752600"/>
          </a:xfrm>
          <a:prstGeom prst="wedgeEllipseCallout">
            <a:avLst>
              <a:gd name="adj1" fmla="val 43822"/>
              <a:gd name="adj2" fmla="val -67644"/>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This process is called </a:t>
            </a:r>
            <a:r>
              <a:rPr lang="en-GB" sz="2000" b="1" dirty="0">
                <a:solidFill>
                  <a:srgbClr val="FF0000"/>
                </a:solidFill>
              </a:rPr>
              <a:t>decomposition </a:t>
            </a:r>
            <a:r>
              <a:rPr lang="en-GB" sz="2000" b="1" dirty="0">
                <a:solidFill>
                  <a:srgbClr val="253746"/>
                </a:solidFill>
              </a:rPr>
              <a:t>because we decompose (take apart) the 600 into 500 and 100, so we can use the 100 in the 10s column.</a:t>
            </a:r>
          </a:p>
        </p:txBody>
      </p:sp>
    </p:spTree>
    <p:extLst>
      <p:ext uri="{BB962C8B-B14F-4D97-AF65-F5344CB8AC3E}">
        <p14:creationId xmlns:p14="http://schemas.microsoft.com/office/powerpoint/2010/main" val="3642512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75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75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7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8" grpId="0" animBg="1"/>
      <p:bldP spid="26" grpId="0" animBg="1"/>
      <p:bldP spid="3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23</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4</a:t>
            </a:r>
          </a:p>
        </p:txBody>
      </p:sp>
      <p:sp>
        <p:nvSpPr>
          <p:cNvPr id="12" name="TextBox 11">
            <a:extLst>
              <a:ext uri="{FF2B5EF4-FFF2-40B4-BE49-F238E27FC236}">
                <a16:creationId xmlns:a16="http://schemas.microsoft.com/office/drawing/2014/main" id="{B69677ED-5C54-4353-B94F-C526DD00205C}"/>
              </a:ext>
            </a:extLst>
          </p:cNvPr>
          <p:cNvSpPr txBox="1"/>
          <p:nvPr/>
        </p:nvSpPr>
        <p:spPr>
          <a:xfrm>
            <a:off x="230981" y="138645"/>
            <a:ext cx="8784065" cy="400110"/>
          </a:xfrm>
          <a:prstGeom prst="rect">
            <a:avLst/>
          </a:prstGeom>
          <a:noFill/>
        </p:spPr>
        <p:txBody>
          <a:bodyPr wrap="square" rtlCol="0">
            <a:spAutoFit/>
          </a:bodyPr>
          <a:lstStyle/>
          <a:p>
            <a:pPr lvl="0">
              <a:buClr>
                <a:srgbClr val="EA7600"/>
              </a:buClr>
              <a:buSzPct val="120000"/>
            </a:pPr>
            <a:r>
              <a:rPr lang="en-GB" sz="2000" b="1" dirty="0">
                <a:solidFill>
                  <a:srgbClr val="253746"/>
                </a:solidFill>
              </a:rPr>
              <a:t>Day 2: </a:t>
            </a:r>
            <a:r>
              <a:rPr lang="en-GB" sz="2000" b="1" dirty="0">
                <a:solidFill>
                  <a:srgbClr val="5B9BD5">
                    <a:lumMod val="75000"/>
                  </a:srgbClr>
                </a:solidFill>
              </a:rPr>
              <a:t>Subtract 3-digit numbers using expanded column subtraction.</a:t>
            </a:r>
          </a:p>
        </p:txBody>
      </p:sp>
      <p:sp>
        <p:nvSpPr>
          <p:cNvPr id="5" name="Folded Corner 4"/>
          <p:cNvSpPr/>
          <p:nvPr/>
        </p:nvSpPr>
        <p:spPr>
          <a:xfrm>
            <a:off x="6009283" y="740700"/>
            <a:ext cx="2520000" cy="2069343"/>
          </a:xfrm>
          <a:prstGeom prst="foldedCorner">
            <a:avLst/>
          </a:prstGeom>
          <a:solidFill>
            <a:schemeClr val="bg1">
              <a:lumMod val="9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200" b="1" dirty="0">
              <a:solidFill>
                <a:srgbClr val="253746"/>
              </a:solidFill>
            </a:endParaRPr>
          </a:p>
          <a:p>
            <a:r>
              <a:rPr lang="en-GB" sz="2200" b="1" dirty="0">
                <a:solidFill>
                  <a:srgbClr val="253746"/>
                </a:solidFill>
              </a:rPr>
              <a:t>                  </a:t>
            </a:r>
          </a:p>
          <a:p>
            <a:r>
              <a:rPr lang="en-GB" sz="2200" b="1" dirty="0">
                <a:solidFill>
                  <a:srgbClr val="253746"/>
                </a:solidFill>
              </a:rPr>
              <a:t>        </a:t>
            </a:r>
            <a:r>
              <a:rPr lang="en-GB" sz="800" b="1" dirty="0">
                <a:solidFill>
                  <a:srgbClr val="253746"/>
                </a:solidFill>
              </a:rPr>
              <a:t> </a:t>
            </a:r>
            <a:r>
              <a:rPr lang="en-GB" sz="2200" b="1" dirty="0">
                <a:solidFill>
                  <a:srgbClr val="253746"/>
                </a:solidFill>
              </a:rPr>
              <a:t> 700   40   5</a:t>
            </a:r>
          </a:p>
          <a:p>
            <a:r>
              <a:rPr lang="en-GB" sz="2200" b="1" dirty="0">
                <a:solidFill>
                  <a:srgbClr val="253746"/>
                </a:solidFill>
              </a:rPr>
              <a:t>      -  300   60   7   </a:t>
            </a:r>
          </a:p>
          <a:p>
            <a:r>
              <a:rPr lang="en-GB" sz="2200" b="1" dirty="0">
                <a:solidFill>
                  <a:srgbClr val="253746"/>
                </a:solidFill>
              </a:rPr>
              <a:t>         </a:t>
            </a:r>
          </a:p>
          <a:p>
            <a:r>
              <a:rPr lang="en-GB" sz="2200" b="1" dirty="0">
                <a:solidFill>
                  <a:srgbClr val="253746"/>
                </a:solidFill>
              </a:rPr>
              <a:t>             </a:t>
            </a:r>
          </a:p>
          <a:p>
            <a:r>
              <a:rPr lang="en-GB" sz="2200" b="1" dirty="0">
                <a:solidFill>
                  <a:srgbClr val="253746"/>
                </a:solidFill>
              </a:rPr>
              <a:t>         </a:t>
            </a:r>
          </a:p>
        </p:txBody>
      </p:sp>
      <p:cxnSp>
        <p:nvCxnSpPr>
          <p:cNvPr id="6" name="Straight Connector 5"/>
          <p:cNvCxnSpPr/>
          <p:nvPr/>
        </p:nvCxnSpPr>
        <p:spPr>
          <a:xfrm>
            <a:off x="6652375" y="1793765"/>
            <a:ext cx="131158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597663" y="1775370"/>
            <a:ext cx="688622" cy="430887"/>
          </a:xfrm>
          <a:prstGeom prst="rect">
            <a:avLst/>
          </a:prstGeom>
          <a:noFill/>
        </p:spPr>
        <p:txBody>
          <a:bodyPr wrap="square" rtlCol="0">
            <a:spAutoFit/>
          </a:bodyPr>
          <a:lstStyle/>
          <a:p>
            <a:r>
              <a:rPr lang="en-GB" sz="2200" b="1" dirty="0">
                <a:solidFill>
                  <a:srgbClr val="C00000"/>
                </a:solidFill>
              </a:rPr>
              <a:t>300</a:t>
            </a:r>
          </a:p>
        </p:txBody>
      </p:sp>
      <p:sp>
        <p:nvSpPr>
          <p:cNvPr id="8" name="TextBox 7"/>
          <p:cNvSpPr txBox="1"/>
          <p:nvPr/>
        </p:nvSpPr>
        <p:spPr>
          <a:xfrm>
            <a:off x="7209663" y="1775370"/>
            <a:ext cx="688622" cy="430887"/>
          </a:xfrm>
          <a:prstGeom prst="rect">
            <a:avLst/>
          </a:prstGeom>
          <a:noFill/>
        </p:spPr>
        <p:txBody>
          <a:bodyPr wrap="square" rtlCol="0">
            <a:spAutoFit/>
          </a:bodyPr>
          <a:lstStyle/>
          <a:p>
            <a:r>
              <a:rPr lang="en-GB" sz="2200" b="1" dirty="0">
                <a:solidFill>
                  <a:srgbClr val="C00000"/>
                </a:solidFill>
              </a:rPr>
              <a:t>70</a:t>
            </a:r>
          </a:p>
        </p:txBody>
      </p:sp>
      <p:sp>
        <p:nvSpPr>
          <p:cNvPr id="9" name="TextBox 8"/>
          <p:cNvSpPr txBox="1"/>
          <p:nvPr/>
        </p:nvSpPr>
        <p:spPr>
          <a:xfrm>
            <a:off x="7677663" y="1775370"/>
            <a:ext cx="688622" cy="430887"/>
          </a:xfrm>
          <a:prstGeom prst="rect">
            <a:avLst/>
          </a:prstGeom>
          <a:noFill/>
        </p:spPr>
        <p:txBody>
          <a:bodyPr wrap="square" rtlCol="0">
            <a:spAutoFit/>
          </a:bodyPr>
          <a:lstStyle/>
          <a:p>
            <a:r>
              <a:rPr lang="en-GB" sz="2200" b="1" dirty="0">
                <a:solidFill>
                  <a:srgbClr val="C00000"/>
                </a:solidFill>
              </a:rPr>
              <a:t>8</a:t>
            </a:r>
          </a:p>
        </p:txBody>
      </p:sp>
      <p:grpSp>
        <p:nvGrpSpPr>
          <p:cNvPr id="11" name="Group 10"/>
          <p:cNvGrpSpPr/>
          <p:nvPr/>
        </p:nvGrpSpPr>
        <p:grpSpPr>
          <a:xfrm>
            <a:off x="7209663" y="740700"/>
            <a:ext cx="914400" cy="656531"/>
            <a:chOff x="5864202" y="3059113"/>
            <a:chExt cx="914400" cy="656531"/>
          </a:xfrm>
        </p:grpSpPr>
        <p:cxnSp>
          <p:nvCxnSpPr>
            <p:cNvPr id="13" name="Straight Connector 12"/>
            <p:cNvCxnSpPr/>
            <p:nvPr/>
          </p:nvCxnSpPr>
          <p:spPr>
            <a:xfrm flipV="1">
              <a:off x="5976000" y="3456000"/>
              <a:ext cx="288360" cy="2596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6336000" y="3456000"/>
              <a:ext cx="288360" cy="2596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864202" y="3059113"/>
              <a:ext cx="914400" cy="430887"/>
            </a:xfrm>
            <a:prstGeom prst="rect">
              <a:avLst/>
            </a:prstGeom>
            <a:noFill/>
          </p:spPr>
          <p:txBody>
            <a:bodyPr wrap="square" rtlCol="0">
              <a:spAutoFit/>
            </a:bodyPr>
            <a:lstStyle/>
            <a:p>
              <a:r>
                <a:rPr lang="en-GB" sz="2200" b="1" dirty="0">
                  <a:solidFill>
                    <a:srgbClr val="253746"/>
                  </a:solidFill>
                </a:rPr>
                <a:t>30  15</a:t>
              </a:r>
            </a:p>
          </p:txBody>
        </p:sp>
      </p:grpSp>
      <p:grpSp>
        <p:nvGrpSpPr>
          <p:cNvPr id="16" name="Group 15"/>
          <p:cNvGrpSpPr/>
          <p:nvPr/>
        </p:nvGrpSpPr>
        <p:grpSpPr>
          <a:xfrm>
            <a:off x="6003483" y="-932245"/>
            <a:ext cx="1462158" cy="2310555"/>
            <a:chOff x="1764000" y="1620000"/>
            <a:chExt cx="1462158" cy="2310555"/>
          </a:xfrm>
        </p:grpSpPr>
        <p:cxnSp>
          <p:nvCxnSpPr>
            <p:cNvPr id="17" name="Straight Connector 16"/>
            <p:cNvCxnSpPr/>
            <p:nvPr/>
          </p:nvCxnSpPr>
          <p:spPr>
            <a:xfrm flipV="1">
              <a:off x="2557533" y="3670911"/>
              <a:ext cx="288360" cy="2596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764000" y="1620000"/>
              <a:ext cx="1462158" cy="2123658"/>
            </a:xfrm>
            <a:prstGeom prst="rect">
              <a:avLst/>
            </a:prstGeom>
            <a:noFill/>
          </p:spPr>
          <p:txBody>
            <a:bodyPr wrap="square" rtlCol="0">
              <a:spAutoFit/>
            </a:bodyPr>
            <a:lstStyle/>
            <a:p>
              <a:endParaRPr lang="en-GB" sz="2200" b="1" dirty="0">
                <a:solidFill>
                  <a:srgbClr val="253746"/>
                </a:solidFill>
              </a:endParaRPr>
            </a:p>
            <a:p>
              <a:endParaRPr lang="en-GB" sz="2200" b="1" dirty="0">
                <a:solidFill>
                  <a:srgbClr val="253746"/>
                </a:solidFill>
              </a:endParaRPr>
            </a:p>
            <a:p>
              <a:endParaRPr lang="en-GB" sz="2200" b="1" dirty="0">
                <a:solidFill>
                  <a:srgbClr val="253746"/>
                </a:solidFill>
              </a:endParaRPr>
            </a:p>
            <a:p>
              <a:endParaRPr lang="en-GB" sz="2200" b="1" dirty="0">
                <a:solidFill>
                  <a:srgbClr val="253746"/>
                </a:solidFill>
              </a:endParaRPr>
            </a:p>
            <a:p>
              <a:endParaRPr lang="en-GB" sz="2200" b="1" dirty="0">
                <a:solidFill>
                  <a:srgbClr val="253746"/>
                </a:solidFill>
              </a:endParaRPr>
            </a:p>
            <a:p>
              <a:r>
                <a:rPr lang="en-GB" sz="2200" b="1" dirty="0">
                  <a:solidFill>
                    <a:srgbClr val="253746"/>
                  </a:solidFill>
                </a:rPr>
                <a:t>        600  1</a:t>
              </a:r>
            </a:p>
          </p:txBody>
        </p:sp>
      </p:grpSp>
      <p:sp>
        <p:nvSpPr>
          <p:cNvPr id="20" name="Speech Bubble: Rectangle with Corners Rounded 10">
            <a:extLst>
              <a:ext uri="{FF2B5EF4-FFF2-40B4-BE49-F238E27FC236}">
                <a16:creationId xmlns:a16="http://schemas.microsoft.com/office/drawing/2014/main" id="{CD2579CE-2DB8-4F93-8ECD-0E9BF715B235}"/>
              </a:ext>
            </a:extLst>
          </p:cNvPr>
          <p:cNvSpPr/>
          <p:nvPr/>
        </p:nvSpPr>
        <p:spPr>
          <a:xfrm>
            <a:off x="6124651" y="2312072"/>
            <a:ext cx="2681979" cy="526714"/>
          </a:xfrm>
          <a:prstGeom prst="wedgeEllipseCallout">
            <a:avLst>
              <a:gd name="adj1" fmla="val -18882"/>
              <a:gd name="adj2" fmla="val -76826"/>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FF0000"/>
                </a:solidFill>
              </a:rPr>
              <a:t>745 - 367 = 378</a:t>
            </a:r>
          </a:p>
        </p:txBody>
      </p:sp>
      <p:sp>
        <p:nvSpPr>
          <p:cNvPr id="22" name="Speech Bubble: Rectangle with Corners Rounded 10">
            <a:extLst>
              <a:ext uri="{FF2B5EF4-FFF2-40B4-BE49-F238E27FC236}">
                <a16:creationId xmlns:a16="http://schemas.microsoft.com/office/drawing/2014/main" id="{CD2579CE-2DB8-4F93-8ECD-0E9BF715B235}"/>
              </a:ext>
            </a:extLst>
          </p:cNvPr>
          <p:cNvSpPr/>
          <p:nvPr/>
        </p:nvSpPr>
        <p:spPr>
          <a:xfrm>
            <a:off x="94520" y="4144381"/>
            <a:ext cx="4123148" cy="1117600"/>
          </a:xfrm>
          <a:prstGeom prst="wedgeEllipseCallout">
            <a:avLst>
              <a:gd name="adj1" fmla="val 40908"/>
              <a:gd name="adj2" fmla="val -49845"/>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sz="2000" b="1" dirty="0">
              <a:solidFill>
                <a:srgbClr val="C00000"/>
              </a:solidFill>
            </a:endParaRPr>
          </a:p>
          <a:p>
            <a:pPr algn="ctr"/>
            <a:endParaRPr lang="en-GB" sz="2000" b="1" dirty="0">
              <a:solidFill>
                <a:srgbClr val="253746"/>
              </a:solidFill>
            </a:endParaRPr>
          </a:p>
          <a:p>
            <a:pPr algn="ctr"/>
            <a:r>
              <a:rPr lang="en-GB" sz="2000" b="1" dirty="0">
                <a:solidFill>
                  <a:srgbClr val="253746"/>
                </a:solidFill>
              </a:rPr>
              <a:t>60 is bigger than 30 so take 100 from the 700 and add it to the 10s. </a:t>
            </a:r>
          </a:p>
          <a:p>
            <a:pPr algn="ctr"/>
            <a:endParaRPr lang="en-GB" sz="2000" b="1" dirty="0">
              <a:solidFill>
                <a:srgbClr val="253746"/>
              </a:solidFill>
            </a:endParaRPr>
          </a:p>
          <a:p>
            <a:pPr algn="ctr"/>
            <a:r>
              <a:rPr lang="en-GB" sz="2000" b="1" dirty="0">
                <a:solidFill>
                  <a:srgbClr val="C00000"/>
                </a:solidFill>
              </a:rPr>
              <a:t> </a:t>
            </a:r>
          </a:p>
        </p:txBody>
      </p:sp>
      <p:sp>
        <p:nvSpPr>
          <p:cNvPr id="24" name="Speech Bubble: Rectangle with Corners Rounded 10">
            <a:extLst>
              <a:ext uri="{FF2B5EF4-FFF2-40B4-BE49-F238E27FC236}">
                <a16:creationId xmlns:a16="http://schemas.microsoft.com/office/drawing/2014/main" id="{CD2579CE-2DB8-4F93-8ECD-0E9BF715B235}"/>
              </a:ext>
            </a:extLst>
          </p:cNvPr>
          <p:cNvSpPr/>
          <p:nvPr/>
        </p:nvSpPr>
        <p:spPr>
          <a:xfrm>
            <a:off x="5476574" y="4304191"/>
            <a:ext cx="3466177" cy="797980"/>
          </a:xfrm>
          <a:prstGeom prst="wedgeEllipseCallout">
            <a:avLst>
              <a:gd name="adj1" fmla="val 40563"/>
              <a:gd name="adj2" fmla="val -71533"/>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Subtract the 100s. </a:t>
            </a:r>
            <a:r>
              <a:rPr lang="en-GB" sz="2000" b="1" dirty="0">
                <a:solidFill>
                  <a:srgbClr val="FF0000"/>
                </a:solidFill>
              </a:rPr>
              <a:t>600 - 300 = ? </a:t>
            </a:r>
          </a:p>
        </p:txBody>
      </p:sp>
      <p:sp>
        <p:nvSpPr>
          <p:cNvPr id="25" name="Speech Bubble: Rectangle with Corners Rounded 10">
            <a:extLst>
              <a:ext uri="{FF2B5EF4-FFF2-40B4-BE49-F238E27FC236}">
                <a16:creationId xmlns:a16="http://schemas.microsoft.com/office/drawing/2014/main" id="{CD2579CE-2DB8-4F93-8ECD-0E9BF715B235}"/>
              </a:ext>
            </a:extLst>
          </p:cNvPr>
          <p:cNvSpPr/>
          <p:nvPr/>
        </p:nvSpPr>
        <p:spPr>
          <a:xfrm>
            <a:off x="2319628" y="1886453"/>
            <a:ext cx="3450199" cy="561074"/>
          </a:xfrm>
          <a:prstGeom prst="wedgeEllipseCallout">
            <a:avLst>
              <a:gd name="adj1" fmla="val 43822"/>
              <a:gd name="adj2" fmla="val -67644"/>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FF0000"/>
                </a:solidFill>
              </a:rPr>
              <a:t>Let’s check through.</a:t>
            </a:r>
            <a:endParaRPr lang="en-GB" sz="2000" b="1" dirty="0">
              <a:solidFill>
                <a:srgbClr val="C00000"/>
              </a:solidFill>
            </a:endParaRPr>
          </a:p>
        </p:txBody>
      </p:sp>
      <p:sp>
        <p:nvSpPr>
          <p:cNvPr id="26" name="Speech Bubble: Rectangle with Corners Rounded 10">
            <a:extLst>
              <a:ext uri="{FF2B5EF4-FFF2-40B4-BE49-F238E27FC236}">
                <a16:creationId xmlns:a16="http://schemas.microsoft.com/office/drawing/2014/main" id="{CD2579CE-2DB8-4F93-8ECD-0E9BF715B235}"/>
              </a:ext>
            </a:extLst>
          </p:cNvPr>
          <p:cNvSpPr/>
          <p:nvPr/>
        </p:nvSpPr>
        <p:spPr>
          <a:xfrm>
            <a:off x="5849988" y="2948520"/>
            <a:ext cx="3194161" cy="797980"/>
          </a:xfrm>
          <a:prstGeom prst="wedgeEllipseCallout">
            <a:avLst>
              <a:gd name="adj1" fmla="val -45907"/>
              <a:gd name="adj2" fmla="val -38111"/>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Finally recombine 300, 70 and 8.</a:t>
            </a:r>
            <a:endParaRPr lang="en-GB" sz="2000" b="1" dirty="0">
              <a:solidFill>
                <a:srgbClr val="C00000"/>
              </a:solidFill>
            </a:endParaRPr>
          </a:p>
        </p:txBody>
      </p:sp>
      <p:grpSp>
        <p:nvGrpSpPr>
          <p:cNvPr id="27" name="Group 26"/>
          <p:cNvGrpSpPr/>
          <p:nvPr/>
        </p:nvGrpSpPr>
        <p:grpSpPr>
          <a:xfrm>
            <a:off x="0" y="677341"/>
            <a:ext cx="5476574" cy="1170340"/>
            <a:chOff x="-14510" y="674370"/>
            <a:chExt cx="5476574" cy="1170340"/>
          </a:xfrm>
        </p:grpSpPr>
        <p:sp>
          <p:nvSpPr>
            <p:cNvPr id="28" name="Speech Bubble: Rectangle with Corners Rounded 10">
              <a:extLst>
                <a:ext uri="{FF2B5EF4-FFF2-40B4-BE49-F238E27FC236}">
                  <a16:creationId xmlns:a16="http://schemas.microsoft.com/office/drawing/2014/main" id="{CD2579CE-2DB8-4F93-8ECD-0E9BF715B235}"/>
                </a:ext>
              </a:extLst>
            </p:cNvPr>
            <p:cNvSpPr/>
            <p:nvPr/>
          </p:nvSpPr>
          <p:spPr>
            <a:xfrm>
              <a:off x="80010" y="674370"/>
              <a:ext cx="5382054" cy="1170340"/>
            </a:xfrm>
            <a:prstGeom prst="wedgeEllipseCallout">
              <a:avLst>
                <a:gd name="adj1" fmla="val 57456"/>
                <a:gd name="adj2" fmla="val -47"/>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Now let’s try </a:t>
              </a:r>
              <a:r>
                <a:rPr lang="en-GB" sz="2000" b="1" dirty="0">
                  <a:solidFill>
                    <a:srgbClr val="FF0000"/>
                  </a:solidFill>
                </a:rPr>
                <a:t>745 - 367. </a:t>
              </a:r>
            </a:p>
            <a:p>
              <a:pPr algn="ctr"/>
              <a:r>
                <a:rPr lang="en-GB" sz="2000" b="1" dirty="0">
                  <a:solidFill>
                    <a:srgbClr val="253746"/>
                  </a:solidFill>
                </a:rPr>
                <a:t>How many exchanges across columns will we need this time?</a:t>
              </a:r>
              <a:endParaRPr lang="en-GB" sz="2000" b="1" dirty="0">
                <a:solidFill>
                  <a:srgbClr val="FF0000"/>
                </a:solidFill>
              </a:endParaRPr>
            </a:p>
          </p:txBody>
        </p:sp>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10" y="839879"/>
              <a:ext cx="988324" cy="657473"/>
            </a:xfrm>
            <a:prstGeom prst="rect">
              <a:avLst/>
            </a:prstGeom>
            <a:effectLst>
              <a:outerShdw blurRad="50800" dist="38100" dir="2700000" algn="tl" rotWithShape="0">
                <a:prstClr val="black">
                  <a:alpha val="40000"/>
                </a:prstClr>
              </a:outerShdw>
            </a:effectLst>
          </p:spPr>
        </p:pic>
      </p:grpSp>
      <p:sp>
        <p:nvSpPr>
          <p:cNvPr id="30" name="Speech Bubble: Rectangle with Corners Rounded 10">
            <a:extLst>
              <a:ext uri="{FF2B5EF4-FFF2-40B4-BE49-F238E27FC236}">
                <a16:creationId xmlns:a16="http://schemas.microsoft.com/office/drawing/2014/main" id="{CD2579CE-2DB8-4F93-8ECD-0E9BF715B235}"/>
              </a:ext>
            </a:extLst>
          </p:cNvPr>
          <p:cNvSpPr/>
          <p:nvPr/>
        </p:nvSpPr>
        <p:spPr>
          <a:xfrm>
            <a:off x="499865" y="2558593"/>
            <a:ext cx="4123148" cy="1053806"/>
          </a:xfrm>
          <a:prstGeom prst="wedgeEllipseCallout">
            <a:avLst>
              <a:gd name="adj1" fmla="val 40908"/>
              <a:gd name="adj2" fmla="val -49845"/>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sz="2000" b="1" dirty="0">
              <a:solidFill>
                <a:srgbClr val="C00000"/>
              </a:solidFill>
            </a:endParaRPr>
          </a:p>
          <a:p>
            <a:pPr algn="ctr"/>
            <a:r>
              <a:rPr lang="en-GB" sz="2000" b="1" dirty="0">
                <a:solidFill>
                  <a:srgbClr val="253746"/>
                </a:solidFill>
              </a:rPr>
              <a:t>7 is bigger than 5 so take 10 from the 40 and add it to the 1s.</a:t>
            </a:r>
            <a:r>
              <a:rPr lang="en-GB" sz="2000" b="1" dirty="0">
                <a:solidFill>
                  <a:srgbClr val="FF0000"/>
                </a:solidFill>
              </a:rPr>
              <a:t> </a:t>
            </a:r>
            <a:endParaRPr lang="en-GB" sz="2000" b="1" dirty="0">
              <a:solidFill>
                <a:srgbClr val="253746"/>
              </a:solidFill>
            </a:endParaRPr>
          </a:p>
          <a:p>
            <a:pPr algn="ctr"/>
            <a:r>
              <a:rPr lang="en-GB" sz="2000" b="1" dirty="0">
                <a:solidFill>
                  <a:srgbClr val="C00000"/>
                </a:solidFill>
              </a:rPr>
              <a:t> </a:t>
            </a:r>
          </a:p>
        </p:txBody>
      </p:sp>
      <p:sp>
        <p:nvSpPr>
          <p:cNvPr id="31" name="Speech Bubble: Rectangle with Corners Rounded 10">
            <a:extLst>
              <a:ext uri="{FF2B5EF4-FFF2-40B4-BE49-F238E27FC236}">
                <a16:creationId xmlns:a16="http://schemas.microsoft.com/office/drawing/2014/main" id="{CD2579CE-2DB8-4F93-8ECD-0E9BF715B235}"/>
              </a:ext>
            </a:extLst>
          </p:cNvPr>
          <p:cNvSpPr/>
          <p:nvPr/>
        </p:nvSpPr>
        <p:spPr>
          <a:xfrm>
            <a:off x="3508239" y="3682248"/>
            <a:ext cx="2616412" cy="379496"/>
          </a:xfrm>
          <a:prstGeom prst="wedgeEllipseCallout">
            <a:avLst>
              <a:gd name="adj1" fmla="val 40908"/>
              <a:gd name="adj2" fmla="val -49845"/>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sz="2000" b="1" dirty="0">
              <a:solidFill>
                <a:srgbClr val="C00000"/>
              </a:solidFill>
            </a:endParaRPr>
          </a:p>
          <a:p>
            <a:pPr algn="ctr"/>
            <a:endParaRPr lang="en-GB" sz="2000" b="1" dirty="0">
              <a:solidFill>
                <a:srgbClr val="253746"/>
              </a:solidFill>
            </a:endParaRPr>
          </a:p>
          <a:p>
            <a:pPr algn="ctr"/>
            <a:r>
              <a:rPr lang="en-GB" sz="2000" b="1" dirty="0">
                <a:solidFill>
                  <a:srgbClr val="FF0000"/>
                </a:solidFill>
              </a:rPr>
              <a:t>15 - 7 = ? </a:t>
            </a:r>
          </a:p>
          <a:p>
            <a:pPr algn="ctr"/>
            <a:endParaRPr lang="en-GB" sz="2000" b="1" dirty="0">
              <a:solidFill>
                <a:srgbClr val="253746"/>
              </a:solidFill>
            </a:endParaRPr>
          </a:p>
          <a:p>
            <a:pPr algn="ctr"/>
            <a:r>
              <a:rPr lang="en-GB" sz="2000" b="1" dirty="0">
                <a:solidFill>
                  <a:srgbClr val="C00000"/>
                </a:solidFill>
              </a:rPr>
              <a:t> </a:t>
            </a:r>
          </a:p>
        </p:txBody>
      </p:sp>
      <p:sp>
        <p:nvSpPr>
          <p:cNvPr id="32" name="Speech Bubble: Rectangle with Corners Rounded 10">
            <a:extLst>
              <a:ext uri="{FF2B5EF4-FFF2-40B4-BE49-F238E27FC236}">
                <a16:creationId xmlns:a16="http://schemas.microsoft.com/office/drawing/2014/main" id="{CD2579CE-2DB8-4F93-8ECD-0E9BF715B235}"/>
              </a:ext>
            </a:extLst>
          </p:cNvPr>
          <p:cNvSpPr/>
          <p:nvPr/>
        </p:nvSpPr>
        <p:spPr>
          <a:xfrm>
            <a:off x="3286825" y="5124663"/>
            <a:ext cx="2672376" cy="421482"/>
          </a:xfrm>
          <a:prstGeom prst="wedgeEllipseCallout">
            <a:avLst>
              <a:gd name="adj1" fmla="val 40908"/>
              <a:gd name="adj2" fmla="val -49845"/>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sz="2000" b="1" dirty="0">
              <a:solidFill>
                <a:srgbClr val="C00000"/>
              </a:solidFill>
            </a:endParaRPr>
          </a:p>
          <a:p>
            <a:pPr algn="ctr"/>
            <a:r>
              <a:rPr lang="en-GB" sz="2000" b="1" dirty="0">
                <a:solidFill>
                  <a:srgbClr val="253746"/>
                </a:solidFill>
              </a:rPr>
              <a:t>. </a:t>
            </a:r>
          </a:p>
          <a:p>
            <a:pPr algn="ctr"/>
            <a:r>
              <a:rPr lang="en-GB" sz="2000" b="1" dirty="0">
                <a:solidFill>
                  <a:srgbClr val="FF0000"/>
                </a:solidFill>
              </a:rPr>
              <a:t>130 - 60 = ? </a:t>
            </a:r>
          </a:p>
          <a:p>
            <a:pPr algn="ctr"/>
            <a:endParaRPr lang="en-GB" sz="2000" b="1" dirty="0">
              <a:solidFill>
                <a:srgbClr val="253746"/>
              </a:solidFill>
            </a:endParaRPr>
          </a:p>
          <a:p>
            <a:pPr algn="ctr"/>
            <a:r>
              <a:rPr lang="en-GB" sz="2000" b="1" dirty="0">
                <a:solidFill>
                  <a:srgbClr val="C00000"/>
                </a:solidFill>
              </a:rPr>
              <a:t> </a:t>
            </a:r>
          </a:p>
        </p:txBody>
      </p:sp>
    </p:spTree>
    <p:extLst>
      <p:ext uri="{BB962C8B-B14F-4D97-AF65-F5344CB8AC3E}">
        <p14:creationId xmlns:p14="http://schemas.microsoft.com/office/powerpoint/2010/main" val="343345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75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75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75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75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750"/>
                                        <p:tgtEl>
                                          <p:spTgt spid="32"/>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750"/>
                                        <p:tgtEl>
                                          <p:spTgt spid="24"/>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7"/>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750"/>
                                        <p:tgtEl>
                                          <p:spTgt spid="26"/>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fade">
                                      <p:cBhvr>
                                        <p:cTn id="73"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P spid="9" grpId="0"/>
      <p:bldP spid="20" grpId="0" animBg="1"/>
      <p:bldP spid="22" grpId="0" animBg="1"/>
      <p:bldP spid="24" grpId="0" animBg="1"/>
      <p:bldP spid="25" grpId="0" animBg="1"/>
      <p:bldP spid="26" grpId="0" animBg="1"/>
      <p:bldP spid="30" grpId="0" animBg="1"/>
      <p:bldP spid="31" grpId="0" animBg="1"/>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24</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4</a:t>
            </a:r>
          </a:p>
        </p:txBody>
      </p:sp>
      <p:sp>
        <p:nvSpPr>
          <p:cNvPr id="12" name="TextBox 11">
            <a:extLst>
              <a:ext uri="{FF2B5EF4-FFF2-40B4-BE49-F238E27FC236}">
                <a16:creationId xmlns:a16="http://schemas.microsoft.com/office/drawing/2014/main" id="{B69677ED-5C54-4353-B94F-C526DD00205C}"/>
              </a:ext>
            </a:extLst>
          </p:cNvPr>
          <p:cNvSpPr txBox="1"/>
          <p:nvPr/>
        </p:nvSpPr>
        <p:spPr>
          <a:xfrm>
            <a:off x="230981" y="138645"/>
            <a:ext cx="8784065" cy="400110"/>
          </a:xfrm>
          <a:prstGeom prst="rect">
            <a:avLst/>
          </a:prstGeom>
          <a:noFill/>
        </p:spPr>
        <p:txBody>
          <a:bodyPr wrap="square" rtlCol="0">
            <a:spAutoFit/>
          </a:bodyPr>
          <a:lstStyle/>
          <a:p>
            <a:pPr lvl="0">
              <a:buClr>
                <a:srgbClr val="EA7600"/>
              </a:buClr>
              <a:buSzPct val="120000"/>
            </a:pPr>
            <a:r>
              <a:rPr lang="en-GB" sz="2000" b="1" dirty="0">
                <a:solidFill>
                  <a:srgbClr val="253746"/>
                </a:solidFill>
              </a:rPr>
              <a:t>Day 2: </a:t>
            </a:r>
            <a:r>
              <a:rPr lang="en-GB" sz="2000" b="1" dirty="0">
                <a:solidFill>
                  <a:srgbClr val="5B9BD5">
                    <a:lumMod val="75000"/>
                  </a:srgbClr>
                </a:solidFill>
              </a:rPr>
              <a:t>Subtract 3-digit numbers using expanded column subtraction.</a:t>
            </a:r>
          </a:p>
        </p:txBody>
      </p:sp>
      <p:sp>
        <p:nvSpPr>
          <p:cNvPr id="5" name="Folded Corner 4"/>
          <p:cNvSpPr/>
          <p:nvPr/>
        </p:nvSpPr>
        <p:spPr>
          <a:xfrm>
            <a:off x="6009283" y="740700"/>
            <a:ext cx="2520000" cy="2069343"/>
          </a:xfrm>
          <a:prstGeom prst="foldedCorner">
            <a:avLst/>
          </a:prstGeom>
          <a:solidFill>
            <a:schemeClr val="bg1">
              <a:lumMod val="9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200" b="1" dirty="0">
              <a:solidFill>
                <a:srgbClr val="253746"/>
              </a:solidFill>
            </a:endParaRPr>
          </a:p>
          <a:p>
            <a:r>
              <a:rPr lang="en-GB" sz="2200" b="1" dirty="0">
                <a:solidFill>
                  <a:srgbClr val="253746"/>
                </a:solidFill>
              </a:rPr>
              <a:t>                  </a:t>
            </a:r>
          </a:p>
          <a:p>
            <a:r>
              <a:rPr lang="en-GB" sz="2200" b="1" dirty="0">
                <a:solidFill>
                  <a:srgbClr val="253746"/>
                </a:solidFill>
              </a:rPr>
              <a:t>        </a:t>
            </a:r>
            <a:r>
              <a:rPr lang="en-GB" sz="800" b="1" dirty="0">
                <a:solidFill>
                  <a:srgbClr val="253746"/>
                </a:solidFill>
              </a:rPr>
              <a:t> </a:t>
            </a:r>
            <a:r>
              <a:rPr lang="en-GB" sz="2200" b="1" dirty="0">
                <a:solidFill>
                  <a:srgbClr val="253746"/>
                </a:solidFill>
              </a:rPr>
              <a:t> 700   40   2</a:t>
            </a:r>
          </a:p>
          <a:p>
            <a:r>
              <a:rPr lang="en-GB" sz="2200" b="1" dirty="0">
                <a:solidFill>
                  <a:srgbClr val="253746"/>
                </a:solidFill>
              </a:rPr>
              <a:t>      -  300   50   7   </a:t>
            </a:r>
          </a:p>
          <a:p>
            <a:r>
              <a:rPr lang="en-GB" sz="2200" b="1" dirty="0">
                <a:solidFill>
                  <a:srgbClr val="253746"/>
                </a:solidFill>
              </a:rPr>
              <a:t>         </a:t>
            </a:r>
          </a:p>
          <a:p>
            <a:r>
              <a:rPr lang="en-GB" sz="2200" b="1" dirty="0">
                <a:solidFill>
                  <a:srgbClr val="253746"/>
                </a:solidFill>
              </a:rPr>
              <a:t>             </a:t>
            </a:r>
          </a:p>
          <a:p>
            <a:r>
              <a:rPr lang="en-GB" sz="2200" b="1" dirty="0">
                <a:solidFill>
                  <a:srgbClr val="253746"/>
                </a:solidFill>
              </a:rPr>
              <a:t>         </a:t>
            </a:r>
          </a:p>
        </p:txBody>
      </p:sp>
      <p:cxnSp>
        <p:nvCxnSpPr>
          <p:cNvPr id="6" name="Straight Connector 5"/>
          <p:cNvCxnSpPr/>
          <p:nvPr/>
        </p:nvCxnSpPr>
        <p:spPr>
          <a:xfrm>
            <a:off x="6652375" y="1793765"/>
            <a:ext cx="131158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597663" y="1775370"/>
            <a:ext cx="688622" cy="430887"/>
          </a:xfrm>
          <a:prstGeom prst="rect">
            <a:avLst/>
          </a:prstGeom>
          <a:noFill/>
        </p:spPr>
        <p:txBody>
          <a:bodyPr wrap="square" rtlCol="0">
            <a:spAutoFit/>
          </a:bodyPr>
          <a:lstStyle/>
          <a:p>
            <a:r>
              <a:rPr lang="en-GB" sz="2200" b="1" dirty="0">
                <a:solidFill>
                  <a:srgbClr val="C00000"/>
                </a:solidFill>
              </a:rPr>
              <a:t>300</a:t>
            </a:r>
          </a:p>
        </p:txBody>
      </p:sp>
      <p:sp>
        <p:nvSpPr>
          <p:cNvPr id="8" name="TextBox 7"/>
          <p:cNvSpPr txBox="1"/>
          <p:nvPr/>
        </p:nvSpPr>
        <p:spPr>
          <a:xfrm>
            <a:off x="7209663" y="1775370"/>
            <a:ext cx="688622" cy="430887"/>
          </a:xfrm>
          <a:prstGeom prst="rect">
            <a:avLst/>
          </a:prstGeom>
          <a:noFill/>
        </p:spPr>
        <p:txBody>
          <a:bodyPr wrap="square" rtlCol="0">
            <a:spAutoFit/>
          </a:bodyPr>
          <a:lstStyle/>
          <a:p>
            <a:r>
              <a:rPr lang="en-GB" sz="2200" b="1" dirty="0">
                <a:solidFill>
                  <a:srgbClr val="C00000"/>
                </a:solidFill>
              </a:rPr>
              <a:t>80</a:t>
            </a:r>
          </a:p>
        </p:txBody>
      </p:sp>
      <p:sp>
        <p:nvSpPr>
          <p:cNvPr id="9" name="TextBox 8"/>
          <p:cNvSpPr txBox="1"/>
          <p:nvPr/>
        </p:nvSpPr>
        <p:spPr>
          <a:xfrm>
            <a:off x="7677663" y="1775370"/>
            <a:ext cx="688622" cy="430887"/>
          </a:xfrm>
          <a:prstGeom prst="rect">
            <a:avLst/>
          </a:prstGeom>
          <a:noFill/>
        </p:spPr>
        <p:txBody>
          <a:bodyPr wrap="square" rtlCol="0">
            <a:spAutoFit/>
          </a:bodyPr>
          <a:lstStyle/>
          <a:p>
            <a:r>
              <a:rPr lang="en-GB" sz="2200" b="1" dirty="0">
                <a:solidFill>
                  <a:srgbClr val="C00000"/>
                </a:solidFill>
              </a:rPr>
              <a:t>5</a:t>
            </a:r>
          </a:p>
        </p:txBody>
      </p:sp>
      <p:grpSp>
        <p:nvGrpSpPr>
          <p:cNvPr id="11" name="Group 10"/>
          <p:cNvGrpSpPr/>
          <p:nvPr/>
        </p:nvGrpSpPr>
        <p:grpSpPr>
          <a:xfrm>
            <a:off x="7209663" y="740700"/>
            <a:ext cx="914400" cy="656531"/>
            <a:chOff x="5864202" y="3059113"/>
            <a:chExt cx="914400" cy="656531"/>
          </a:xfrm>
        </p:grpSpPr>
        <p:cxnSp>
          <p:nvCxnSpPr>
            <p:cNvPr id="13" name="Straight Connector 12"/>
            <p:cNvCxnSpPr/>
            <p:nvPr/>
          </p:nvCxnSpPr>
          <p:spPr>
            <a:xfrm flipV="1">
              <a:off x="5976000" y="3456000"/>
              <a:ext cx="288360" cy="2596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6336000" y="3456000"/>
              <a:ext cx="288360" cy="2596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864202" y="3059113"/>
              <a:ext cx="914400" cy="430887"/>
            </a:xfrm>
            <a:prstGeom prst="rect">
              <a:avLst/>
            </a:prstGeom>
            <a:noFill/>
          </p:spPr>
          <p:txBody>
            <a:bodyPr wrap="square" rtlCol="0">
              <a:spAutoFit/>
            </a:bodyPr>
            <a:lstStyle/>
            <a:p>
              <a:r>
                <a:rPr lang="en-GB" sz="2200" b="1" dirty="0">
                  <a:solidFill>
                    <a:srgbClr val="253746"/>
                  </a:solidFill>
                </a:rPr>
                <a:t>30  12</a:t>
              </a:r>
            </a:p>
          </p:txBody>
        </p:sp>
      </p:grpSp>
      <p:grpSp>
        <p:nvGrpSpPr>
          <p:cNvPr id="16" name="Group 15"/>
          <p:cNvGrpSpPr/>
          <p:nvPr/>
        </p:nvGrpSpPr>
        <p:grpSpPr>
          <a:xfrm>
            <a:off x="6003483" y="-932245"/>
            <a:ext cx="1462158" cy="2310555"/>
            <a:chOff x="1764000" y="1620000"/>
            <a:chExt cx="1462158" cy="2310555"/>
          </a:xfrm>
        </p:grpSpPr>
        <p:cxnSp>
          <p:nvCxnSpPr>
            <p:cNvPr id="17" name="Straight Connector 16"/>
            <p:cNvCxnSpPr/>
            <p:nvPr/>
          </p:nvCxnSpPr>
          <p:spPr>
            <a:xfrm flipV="1">
              <a:off x="2557533" y="3670911"/>
              <a:ext cx="288360" cy="2596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764000" y="1620000"/>
              <a:ext cx="1462158" cy="2123658"/>
            </a:xfrm>
            <a:prstGeom prst="rect">
              <a:avLst/>
            </a:prstGeom>
            <a:noFill/>
          </p:spPr>
          <p:txBody>
            <a:bodyPr wrap="square" rtlCol="0">
              <a:spAutoFit/>
            </a:bodyPr>
            <a:lstStyle/>
            <a:p>
              <a:endParaRPr lang="en-GB" sz="2200" b="1" dirty="0">
                <a:solidFill>
                  <a:srgbClr val="253746"/>
                </a:solidFill>
              </a:endParaRPr>
            </a:p>
            <a:p>
              <a:endParaRPr lang="en-GB" sz="2200" b="1" dirty="0">
                <a:solidFill>
                  <a:srgbClr val="253746"/>
                </a:solidFill>
              </a:endParaRPr>
            </a:p>
            <a:p>
              <a:endParaRPr lang="en-GB" sz="2200" b="1" dirty="0">
                <a:solidFill>
                  <a:srgbClr val="253746"/>
                </a:solidFill>
              </a:endParaRPr>
            </a:p>
            <a:p>
              <a:endParaRPr lang="en-GB" sz="2200" b="1" dirty="0">
                <a:solidFill>
                  <a:srgbClr val="253746"/>
                </a:solidFill>
              </a:endParaRPr>
            </a:p>
            <a:p>
              <a:endParaRPr lang="en-GB" sz="2200" b="1" dirty="0">
                <a:solidFill>
                  <a:srgbClr val="253746"/>
                </a:solidFill>
              </a:endParaRPr>
            </a:p>
            <a:p>
              <a:r>
                <a:rPr lang="en-GB" sz="2200" b="1" dirty="0">
                  <a:solidFill>
                    <a:srgbClr val="253746"/>
                  </a:solidFill>
                </a:rPr>
                <a:t>        600  1</a:t>
              </a:r>
            </a:p>
          </p:txBody>
        </p:sp>
      </p:grpSp>
      <p:sp>
        <p:nvSpPr>
          <p:cNvPr id="20" name="Speech Bubble: Rectangle with Corners Rounded 10">
            <a:extLst>
              <a:ext uri="{FF2B5EF4-FFF2-40B4-BE49-F238E27FC236}">
                <a16:creationId xmlns:a16="http://schemas.microsoft.com/office/drawing/2014/main" id="{CD2579CE-2DB8-4F93-8ECD-0E9BF715B235}"/>
              </a:ext>
            </a:extLst>
          </p:cNvPr>
          <p:cNvSpPr/>
          <p:nvPr/>
        </p:nvSpPr>
        <p:spPr>
          <a:xfrm>
            <a:off x="6107025" y="2732925"/>
            <a:ext cx="2681979" cy="526714"/>
          </a:xfrm>
          <a:prstGeom prst="wedgeEllipseCallout">
            <a:avLst>
              <a:gd name="adj1" fmla="val -18882"/>
              <a:gd name="adj2" fmla="val -76826"/>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FF0000"/>
                </a:solidFill>
              </a:rPr>
              <a:t>742 - 357 = 385</a:t>
            </a:r>
          </a:p>
        </p:txBody>
      </p:sp>
      <p:sp>
        <p:nvSpPr>
          <p:cNvPr id="33" name="Speech Bubble: Rectangle with Corners Rounded 10">
            <a:extLst>
              <a:ext uri="{FF2B5EF4-FFF2-40B4-BE49-F238E27FC236}">
                <a16:creationId xmlns:a16="http://schemas.microsoft.com/office/drawing/2014/main" id="{CD2579CE-2DB8-4F93-8ECD-0E9BF715B235}"/>
              </a:ext>
            </a:extLst>
          </p:cNvPr>
          <p:cNvSpPr/>
          <p:nvPr/>
        </p:nvSpPr>
        <p:spPr>
          <a:xfrm>
            <a:off x="606941" y="2503079"/>
            <a:ext cx="3672989" cy="986407"/>
          </a:xfrm>
          <a:prstGeom prst="wedgeEllipseCallout">
            <a:avLst>
              <a:gd name="adj1" fmla="val 43822"/>
              <a:gd name="adj2" fmla="val -67644"/>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Who can talk us through this one?</a:t>
            </a:r>
          </a:p>
        </p:txBody>
      </p:sp>
      <p:grpSp>
        <p:nvGrpSpPr>
          <p:cNvPr id="3" name="Group 2"/>
          <p:cNvGrpSpPr/>
          <p:nvPr/>
        </p:nvGrpSpPr>
        <p:grpSpPr>
          <a:xfrm>
            <a:off x="499864" y="677341"/>
            <a:ext cx="4976709" cy="986359"/>
            <a:chOff x="499864" y="677341"/>
            <a:chExt cx="4976709" cy="986359"/>
          </a:xfrm>
        </p:grpSpPr>
        <p:sp>
          <p:nvSpPr>
            <p:cNvPr id="28" name="Speech Bubble: Rectangle with Corners Rounded 10">
              <a:extLst>
                <a:ext uri="{FF2B5EF4-FFF2-40B4-BE49-F238E27FC236}">
                  <a16:creationId xmlns:a16="http://schemas.microsoft.com/office/drawing/2014/main" id="{CD2579CE-2DB8-4F93-8ECD-0E9BF715B235}"/>
                </a:ext>
              </a:extLst>
            </p:cNvPr>
            <p:cNvSpPr/>
            <p:nvPr/>
          </p:nvSpPr>
          <p:spPr>
            <a:xfrm>
              <a:off x="499864" y="677341"/>
              <a:ext cx="4976709" cy="986359"/>
            </a:xfrm>
            <a:prstGeom prst="wedgeEllipseCallout">
              <a:avLst>
                <a:gd name="adj1" fmla="val 57456"/>
                <a:gd name="adj2" fmla="val -47"/>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Now try </a:t>
              </a:r>
              <a:r>
                <a:rPr lang="en-GB" sz="2000" b="1" dirty="0">
                  <a:solidFill>
                    <a:srgbClr val="FF0000"/>
                  </a:solidFill>
                </a:rPr>
                <a:t>742 - 357 </a:t>
              </a:r>
            </a:p>
            <a:p>
              <a:pPr algn="ctr"/>
              <a:r>
                <a:rPr lang="en-GB" sz="2000" b="1" dirty="0">
                  <a:solidFill>
                    <a:srgbClr val="253746"/>
                  </a:solidFill>
                </a:rPr>
                <a:t>on your whiteboards.</a:t>
              </a:r>
              <a:endParaRPr lang="en-GB" sz="2000" b="1" dirty="0">
                <a:solidFill>
                  <a:srgbClr val="FF0000"/>
                </a:solidFill>
              </a:endParaRPr>
            </a:p>
          </p:txBody>
        </p:sp>
        <p:pic>
          <p:nvPicPr>
            <p:cNvPr id="34"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076019" y="773843"/>
              <a:ext cx="623389" cy="62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5" name="Speech Bubble: Rectangle with Corners Rounded 10">
            <a:extLst>
              <a:ext uri="{FF2B5EF4-FFF2-40B4-BE49-F238E27FC236}">
                <a16:creationId xmlns:a16="http://schemas.microsoft.com/office/drawing/2014/main" id="{CD2579CE-2DB8-4F93-8ECD-0E9BF715B235}"/>
              </a:ext>
            </a:extLst>
          </p:cNvPr>
          <p:cNvSpPr/>
          <p:nvPr/>
        </p:nvSpPr>
        <p:spPr>
          <a:xfrm>
            <a:off x="2963917" y="4128679"/>
            <a:ext cx="3304907" cy="1325130"/>
          </a:xfrm>
          <a:prstGeom prst="wedgeEllipseCallout">
            <a:avLst>
              <a:gd name="adj1" fmla="val 43822"/>
              <a:gd name="adj2" fmla="val -67644"/>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That one needed </a:t>
            </a:r>
          </a:p>
          <a:p>
            <a:pPr algn="ctr"/>
            <a:r>
              <a:rPr lang="en-GB" sz="2000" b="1" dirty="0">
                <a:solidFill>
                  <a:srgbClr val="253746"/>
                </a:solidFill>
              </a:rPr>
              <a:t>two exchanges between columns!</a:t>
            </a:r>
          </a:p>
        </p:txBody>
      </p:sp>
    </p:spTree>
    <p:extLst>
      <p:ext uri="{BB962C8B-B14F-4D97-AF65-F5344CB8AC3E}">
        <p14:creationId xmlns:p14="http://schemas.microsoft.com/office/powerpoint/2010/main" val="2850611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750"/>
                                        <p:tgtEl>
                                          <p:spTgt spid="33"/>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75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7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P spid="9" grpId="0"/>
      <p:bldP spid="20" grpId="0" animBg="1"/>
      <p:bldP spid="33" grpId="0" animBg="1"/>
      <p:bldP spid="3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25</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4</a:t>
            </a:r>
          </a:p>
        </p:txBody>
      </p:sp>
      <p:pic>
        <p:nvPicPr>
          <p:cNvPr id="4" name="Picture 3">
            <a:extLst>
              <a:ext uri="{FF2B5EF4-FFF2-40B4-BE49-F238E27FC236}">
                <a16:creationId xmlns:a16="http://schemas.microsoft.com/office/drawing/2014/main" id="{E636D2E8-D756-4A3F-BD27-6835E67DFC4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264" t="6142" r="9958" b="22247"/>
          <a:stretch/>
        </p:blipFill>
        <p:spPr>
          <a:xfrm>
            <a:off x="2398369" y="174658"/>
            <a:ext cx="4812089" cy="5959011"/>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43826E16-1ED3-4D0F-B352-ED65E750FC0B}"/>
              </a:ext>
            </a:extLst>
          </p:cNvPr>
          <p:cNvPicPr>
            <a:picLocks noChangeAspect="1"/>
          </p:cNvPicPr>
          <p:nvPr/>
        </p:nvPicPr>
        <p:blipFill rotWithShape="1">
          <a:blip r:embed="rId3">
            <a:extLst>
              <a:ext uri="{28A0092B-C50C-407E-A947-70E740481C1C}">
                <a14:useLocalDpi xmlns:a14="http://schemas.microsoft.com/office/drawing/2010/main" val="0"/>
              </a:ext>
            </a:extLst>
          </a:blip>
          <a:srcRect l="9975" t="78690" r="11005" b="9363"/>
          <a:stretch/>
        </p:blipFill>
        <p:spPr>
          <a:xfrm>
            <a:off x="580979" y="4186722"/>
            <a:ext cx="7928935" cy="1695236"/>
          </a:xfrm>
          <a:prstGeom prst="rect">
            <a:avLst/>
          </a:prstGeom>
          <a:ln>
            <a:solidFill>
              <a:srgbClr val="FFC000"/>
            </a:solidFill>
          </a:ln>
          <a:effectLst>
            <a:outerShdw blurRad="50800" dist="38100" dir="600000" algn="t" rotWithShape="0">
              <a:prstClr val="black">
                <a:alpha val="40000"/>
              </a:prstClr>
            </a:outerShdw>
          </a:effectLst>
        </p:spPr>
      </p:pic>
      <p:grpSp>
        <p:nvGrpSpPr>
          <p:cNvPr id="11" name="Group 10"/>
          <p:cNvGrpSpPr/>
          <p:nvPr/>
        </p:nvGrpSpPr>
        <p:grpSpPr>
          <a:xfrm>
            <a:off x="7003366" y="4994209"/>
            <a:ext cx="1713640" cy="1139460"/>
            <a:chOff x="1834709" y="4015907"/>
            <a:chExt cx="1606379" cy="935174"/>
          </a:xfrm>
        </p:grpSpPr>
        <p:sp>
          <p:nvSpPr>
            <p:cNvPr id="14" name="Rounded Rectangle 13"/>
            <p:cNvSpPr/>
            <p:nvPr/>
          </p:nvSpPr>
          <p:spPr>
            <a:xfrm>
              <a:off x="1834709" y="4015907"/>
              <a:ext cx="1606379" cy="495328"/>
            </a:xfrm>
            <a:prstGeom prst="roundRect">
              <a:avLst>
                <a:gd name="adj" fmla="val 42473"/>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Challenge</a:t>
              </a:r>
              <a:endParaRPr lang="en-GB" sz="2400" b="1" dirty="0">
                <a:solidFill>
                  <a:schemeClr val="tx1"/>
                </a:solidFill>
              </a:endParaRPr>
            </a:p>
          </p:txBody>
        </p:sp>
        <p:pic>
          <p:nvPicPr>
            <p:cNvPr id="15" name="Picture 2" descr="Related image"/>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rot="1944755">
              <a:off x="2170831" y="4345600"/>
              <a:ext cx="388517" cy="60548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45266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smtClean="0"/>
              <a:t>Year 4</a:t>
            </a:r>
            <a:endParaRPr lang="en-GB" dirty="0"/>
          </a:p>
        </p:txBody>
      </p:sp>
      <p:sp>
        <p:nvSpPr>
          <p:cNvPr id="3" name="Slide Number Placeholder 2"/>
          <p:cNvSpPr>
            <a:spLocks noGrp="1"/>
          </p:cNvSpPr>
          <p:nvPr>
            <p:ph type="sldNum" sz="quarter" idx="12"/>
          </p:nvPr>
        </p:nvSpPr>
        <p:spPr/>
        <p:txBody>
          <a:bodyPr/>
          <a:lstStyle/>
          <a:p>
            <a:fld id="{BA0EE811-478C-4958-8104-2A70B5A19611}" type="slidenum">
              <a:rPr lang="en-GB" smtClean="0"/>
              <a:t>26</a:t>
            </a:fld>
            <a:endParaRPr lang="en-GB" dirty="0"/>
          </a:p>
        </p:txBody>
      </p:sp>
      <p:pic>
        <p:nvPicPr>
          <p:cNvPr id="4" name="Picture 3"/>
          <p:cNvPicPr>
            <a:picLocks noChangeAspect="1"/>
          </p:cNvPicPr>
          <p:nvPr/>
        </p:nvPicPr>
        <p:blipFill>
          <a:blip r:embed="rId2"/>
          <a:stretch>
            <a:fillRect/>
          </a:stretch>
        </p:blipFill>
        <p:spPr>
          <a:xfrm>
            <a:off x="914400" y="1104899"/>
            <a:ext cx="7778532" cy="4942609"/>
          </a:xfrm>
          <a:prstGeom prst="rect">
            <a:avLst/>
          </a:prstGeom>
        </p:spPr>
      </p:pic>
    </p:spTree>
    <p:extLst>
      <p:ext uri="{BB962C8B-B14F-4D97-AF65-F5344CB8AC3E}">
        <p14:creationId xmlns:p14="http://schemas.microsoft.com/office/powerpoint/2010/main" val="24434859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smtClean="0"/>
              <a:t>Year 4</a:t>
            </a:r>
            <a:endParaRPr lang="en-GB" dirty="0"/>
          </a:p>
        </p:txBody>
      </p:sp>
      <p:sp>
        <p:nvSpPr>
          <p:cNvPr id="3" name="Slide Number Placeholder 2"/>
          <p:cNvSpPr>
            <a:spLocks noGrp="1"/>
          </p:cNvSpPr>
          <p:nvPr>
            <p:ph type="sldNum" sz="quarter" idx="12"/>
          </p:nvPr>
        </p:nvSpPr>
        <p:spPr/>
        <p:txBody>
          <a:bodyPr/>
          <a:lstStyle/>
          <a:p>
            <a:fld id="{BA0EE811-478C-4958-8104-2A70B5A19611}" type="slidenum">
              <a:rPr lang="en-GB" smtClean="0"/>
              <a:t>27</a:t>
            </a:fld>
            <a:endParaRPr lang="en-GB" dirty="0"/>
          </a:p>
        </p:txBody>
      </p:sp>
      <p:pic>
        <p:nvPicPr>
          <p:cNvPr id="4" name="Picture 3"/>
          <p:cNvPicPr>
            <a:picLocks noChangeAspect="1"/>
          </p:cNvPicPr>
          <p:nvPr/>
        </p:nvPicPr>
        <p:blipFill>
          <a:blip r:embed="rId2"/>
          <a:stretch>
            <a:fillRect/>
          </a:stretch>
        </p:blipFill>
        <p:spPr>
          <a:xfrm>
            <a:off x="360868" y="602673"/>
            <a:ext cx="8666667" cy="4769427"/>
          </a:xfrm>
          <a:prstGeom prst="rect">
            <a:avLst/>
          </a:prstGeom>
        </p:spPr>
      </p:pic>
    </p:spTree>
    <p:extLst>
      <p:ext uri="{BB962C8B-B14F-4D97-AF65-F5344CB8AC3E}">
        <p14:creationId xmlns:p14="http://schemas.microsoft.com/office/powerpoint/2010/main" val="42014042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422041">
              <a:defRPr/>
            </a:pPr>
            <a:fld id="{48BAC8EC-B437-49E7-9790-CFA1DD0E61BE}" type="slidenum">
              <a:rPr lang="en-GB">
                <a:solidFill>
                  <a:srgbClr val="E7E6E6">
                    <a:lumMod val="75000"/>
                  </a:srgbClr>
                </a:solidFill>
              </a:rPr>
              <a:pPr defTabSz="422041">
                <a:defRPr/>
              </a:pPr>
              <a:t>28</a:t>
            </a:fld>
            <a:endParaRPr lang="en-GB" dirty="0">
              <a:solidFill>
                <a:srgbClr val="E7E6E6">
                  <a:lumMod val="75000"/>
                </a:srgbClr>
              </a:solidFill>
            </a:endParaRPr>
          </a:p>
        </p:txBody>
      </p:sp>
      <p:sp>
        <p:nvSpPr>
          <p:cNvPr id="5" name="Rectangle 4"/>
          <p:cNvSpPr/>
          <p:nvPr/>
        </p:nvSpPr>
        <p:spPr>
          <a:xfrm>
            <a:off x="821124" y="943985"/>
            <a:ext cx="7436566" cy="6684459"/>
          </a:xfrm>
          <a:prstGeom prst="rect">
            <a:avLst/>
          </a:prstGeom>
        </p:spPr>
        <p:txBody>
          <a:bodyPr wrap="square">
            <a:spAutoFit/>
          </a:bodyPr>
          <a:lstStyle/>
          <a:p>
            <a:pPr lvl="0">
              <a:defRPr/>
            </a:pPr>
            <a:r>
              <a:rPr lang="en-GB" sz="2585" dirty="0">
                <a:solidFill>
                  <a:prstClr val="black"/>
                </a:solidFill>
                <a:latin typeface="Gill Sans MT" panose="020B0502020104020203" pitchFamily="34" charset="0"/>
              </a:rPr>
              <a:t>Teddy, Dora and Jack are buying toys.</a:t>
            </a:r>
          </a:p>
          <a:p>
            <a:pPr lvl="0">
              <a:defRPr/>
            </a:pPr>
            <a:endParaRPr lang="en-GB" sz="2585" dirty="0">
              <a:solidFill>
                <a:prstClr val="black"/>
              </a:solidFill>
              <a:latin typeface="Gill Sans MT" panose="020B0502020104020203" pitchFamily="34" charset="0"/>
            </a:endParaRPr>
          </a:p>
          <a:p>
            <a:pPr lvl="0">
              <a:defRPr/>
            </a:pPr>
            <a:endParaRPr lang="en-GB" sz="2585" dirty="0">
              <a:solidFill>
                <a:prstClr val="black"/>
              </a:solidFill>
              <a:latin typeface="Gill Sans MT" panose="020B0502020104020203" pitchFamily="34" charset="0"/>
            </a:endParaRPr>
          </a:p>
          <a:p>
            <a:pPr lvl="0">
              <a:defRPr/>
            </a:pPr>
            <a:endParaRPr lang="en-GB" sz="2585" dirty="0">
              <a:solidFill>
                <a:prstClr val="black"/>
              </a:solidFill>
              <a:latin typeface="Gill Sans MT" panose="020B0502020104020203" pitchFamily="34" charset="0"/>
            </a:endParaRPr>
          </a:p>
          <a:p>
            <a:pPr lvl="0">
              <a:defRPr/>
            </a:pPr>
            <a:r>
              <a:rPr lang="en-GB" sz="2585" dirty="0">
                <a:solidFill>
                  <a:prstClr val="black"/>
                </a:solidFill>
                <a:latin typeface="Gill Sans MT" panose="020B0502020104020203" pitchFamily="34" charset="0"/>
              </a:rPr>
              <a:t>				</a:t>
            </a:r>
            <a:r>
              <a:rPr lang="en-GB" sz="2585" dirty="0">
                <a:solidFill>
                  <a:prstClr val="black"/>
                </a:solidFill>
                <a:latin typeface="Gill Sans MT" panose="020B0502020104020203" pitchFamily="34" charset="0"/>
              </a:rPr>
              <a:t>                    </a:t>
            </a:r>
            <a:r>
              <a:rPr lang="en-GB" sz="2585" dirty="0">
                <a:solidFill>
                  <a:prstClr val="black"/>
                </a:solidFill>
                <a:latin typeface="Gill Sans MT" panose="020B0502020104020203" pitchFamily="34" charset="0"/>
              </a:rPr>
              <a:t>	</a:t>
            </a:r>
            <a:r>
              <a:rPr lang="en-GB" sz="2585" dirty="0">
                <a:solidFill>
                  <a:prstClr val="black"/>
                </a:solidFill>
                <a:latin typeface="Gill Sans MT" panose="020B0502020104020203" pitchFamily="34" charset="0"/>
              </a:rPr>
              <a:t>                          Teddy</a:t>
            </a:r>
            <a:endParaRPr lang="en-GB" sz="2585" dirty="0">
              <a:solidFill>
                <a:prstClr val="black"/>
              </a:solidFill>
              <a:latin typeface="Gill Sans MT" panose="020B0502020104020203" pitchFamily="34" charset="0"/>
            </a:endParaRPr>
          </a:p>
          <a:p>
            <a:pPr lvl="0">
              <a:defRPr/>
            </a:pPr>
            <a:endParaRPr lang="en-GB" sz="2585" dirty="0">
              <a:solidFill>
                <a:prstClr val="black"/>
              </a:solidFill>
              <a:latin typeface="Gill Sans MT" panose="020B0502020104020203" pitchFamily="34" charset="0"/>
            </a:endParaRPr>
          </a:p>
          <a:p>
            <a:pPr lvl="0">
              <a:defRPr/>
            </a:pPr>
            <a:r>
              <a:rPr lang="en-GB" sz="2585" dirty="0">
                <a:solidFill>
                  <a:prstClr val="black"/>
                </a:solidFill>
                <a:latin typeface="Gill Sans MT" panose="020B0502020104020203" pitchFamily="34" charset="0"/>
              </a:rPr>
              <a:t>Dora</a:t>
            </a:r>
          </a:p>
          <a:p>
            <a:pPr lvl="0">
              <a:defRPr/>
            </a:pPr>
            <a:endParaRPr lang="en-GB" sz="2585" dirty="0">
              <a:solidFill>
                <a:prstClr val="black"/>
              </a:solidFill>
              <a:latin typeface="Gill Sans MT" panose="020B0502020104020203" pitchFamily="34" charset="0"/>
            </a:endParaRPr>
          </a:p>
          <a:p>
            <a:pPr lvl="0">
              <a:defRPr/>
            </a:pPr>
            <a:endParaRPr lang="en-GB" sz="2585" dirty="0">
              <a:solidFill>
                <a:prstClr val="black"/>
              </a:solidFill>
              <a:latin typeface="Gill Sans MT" panose="020B0502020104020203" pitchFamily="34" charset="0"/>
            </a:endParaRPr>
          </a:p>
          <a:p>
            <a:pPr lvl="0">
              <a:defRPr/>
            </a:pPr>
            <a:r>
              <a:rPr lang="en-GB" sz="2585" dirty="0">
                <a:solidFill>
                  <a:prstClr val="black"/>
                </a:solidFill>
                <a:latin typeface="Gill Sans MT" panose="020B0502020104020203" pitchFamily="34" charset="0"/>
              </a:rPr>
              <a:t>                                                                      Jack</a:t>
            </a:r>
          </a:p>
          <a:p>
            <a:pPr lvl="0">
              <a:defRPr/>
            </a:pPr>
            <a:endParaRPr lang="en-GB" sz="2585" dirty="0">
              <a:solidFill>
                <a:prstClr val="black"/>
              </a:solidFill>
              <a:latin typeface="Gill Sans MT" panose="020B0502020104020203" pitchFamily="34" charset="0"/>
            </a:endParaRPr>
          </a:p>
          <a:p>
            <a:pPr lvl="0">
              <a:defRPr/>
            </a:pPr>
            <a:r>
              <a:rPr lang="en-GB" sz="2585" dirty="0">
                <a:solidFill>
                  <a:prstClr val="black"/>
                </a:solidFill>
                <a:latin typeface="Gill Sans MT" panose="020B0502020104020203" pitchFamily="34" charset="0"/>
              </a:rPr>
              <a:t>How </a:t>
            </a:r>
            <a:r>
              <a:rPr lang="en-GB" sz="2585" dirty="0">
                <a:solidFill>
                  <a:prstClr val="black"/>
                </a:solidFill>
                <a:latin typeface="Gill Sans MT" panose="020B0502020104020203" pitchFamily="34" charset="0"/>
              </a:rPr>
              <a:t>much money could Jack have? </a:t>
            </a:r>
          </a:p>
          <a:p>
            <a:pPr lvl="0">
              <a:defRPr/>
            </a:pPr>
            <a:r>
              <a:rPr lang="en-GB" sz="2585" dirty="0">
                <a:solidFill>
                  <a:prstClr val="black"/>
                </a:solidFill>
                <a:latin typeface="Gill Sans MT" panose="020B0502020104020203" pitchFamily="34" charset="0"/>
              </a:rPr>
              <a:t>Is there only one answer?</a:t>
            </a:r>
          </a:p>
          <a:p>
            <a:pPr lvl="0">
              <a:defRPr/>
            </a:pPr>
            <a:endParaRPr lang="en-GB" sz="2585" dirty="0">
              <a:solidFill>
                <a:prstClr val="black"/>
              </a:solidFill>
              <a:latin typeface="Gill Sans MT" panose="020B0502020104020203" pitchFamily="34" charset="0"/>
            </a:endParaRPr>
          </a:p>
          <a:p>
            <a:pPr lvl="0">
              <a:defRPr/>
            </a:pPr>
            <a:endParaRPr lang="en-US" sz="2585" dirty="0">
              <a:solidFill>
                <a:prstClr val="black"/>
              </a:solidFill>
              <a:latin typeface="Gill Sans MT" panose="020B0502020104020203" pitchFamily="34" charset="0"/>
            </a:endParaRPr>
          </a:p>
          <a:p>
            <a:pPr lvl="0">
              <a:defRPr/>
            </a:pPr>
            <a:endParaRPr lang="en-US" sz="2585" dirty="0">
              <a:solidFill>
                <a:prstClr val="black"/>
              </a:solidFill>
              <a:latin typeface="Gill Sans MT" panose="020B0502020104020203" pitchFamily="34" charset="0"/>
            </a:endParaRPr>
          </a:p>
          <a:p>
            <a:pPr lvl="0">
              <a:defRPr/>
            </a:pPr>
            <a:endParaRPr lang="en-US" sz="1477" dirty="0">
              <a:solidFill>
                <a:prstClr val="black"/>
              </a:solidFill>
              <a:latin typeface="Gill Sans MT" panose="020B0502020104020203" pitchFamily="34" charset="0"/>
            </a:endParaRPr>
          </a:p>
        </p:txBody>
      </p:sp>
      <p:sp>
        <p:nvSpPr>
          <p:cNvPr id="11" name="Rounded Rectangular Callout 10"/>
          <p:cNvSpPr/>
          <p:nvPr/>
        </p:nvSpPr>
        <p:spPr>
          <a:xfrm>
            <a:off x="4368039" y="1882591"/>
            <a:ext cx="2019828" cy="530552"/>
          </a:xfrm>
          <a:prstGeom prst="wedgeRoundRectCallout">
            <a:avLst>
              <a:gd name="adj1" fmla="val 74375"/>
              <a:gd name="adj2" fmla="val 37679"/>
              <a:gd name="adj3" fmla="val 16667"/>
            </a:avLst>
          </a:prstGeom>
          <a:solidFill>
            <a:srgbClr val="7030A0">
              <a:alpha val="23000"/>
            </a:srgbClr>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defRPr/>
            </a:pPr>
            <a:r>
              <a:rPr lang="en-GB" sz="2585" dirty="0">
                <a:solidFill>
                  <a:prstClr val="black"/>
                </a:solidFill>
                <a:latin typeface="Gill Sans MT" panose="020B0502020104020203" pitchFamily="34" charset="0"/>
              </a:rPr>
              <a:t>I have £5.43</a:t>
            </a:r>
            <a:endParaRPr lang="en-GB" sz="2585" dirty="0">
              <a:solidFill>
                <a:prstClr val="black"/>
              </a:solidFill>
              <a:latin typeface="Gill Sans MT" panose="020B0502020104020203" pitchFamily="34"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922530" y="1859889"/>
            <a:ext cx="879569" cy="636117"/>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9227" y="2250422"/>
            <a:ext cx="942849" cy="1326382"/>
          </a:xfrm>
          <a:prstGeom prst="rect">
            <a:avLst/>
          </a:prstGeom>
        </p:spPr>
      </p:pic>
      <p:sp>
        <p:nvSpPr>
          <p:cNvPr id="14" name="Rounded Rectangular Callout 13"/>
          <p:cNvSpPr/>
          <p:nvPr/>
        </p:nvSpPr>
        <p:spPr>
          <a:xfrm>
            <a:off x="2239204" y="2860778"/>
            <a:ext cx="2118099" cy="530553"/>
          </a:xfrm>
          <a:prstGeom prst="wedgeRoundRectCallout">
            <a:avLst>
              <a:gd name="adj1" fmla="val -68340"/>
              <a:gd name="adj2" fmla="val 14509"/>
              <a:gd name="adj3" fmla="val 16667"/>
            </a:avLst>
          </a:prstGeom>
          <a:solidFill>
            <a:srgbClr val="0070C0">
              <a:alpha val="20000"/>
            </a:srgbClr>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defRPr/>
            </a:pPr>
            <a:r>
              <a:rPr lang="en-GB" sz="2585" dirty="0">
                <a:solidFill>
                  <a:prstClr val="black"/>
                </a:solidFill>
                <a:latin typeface="Gill Sans MT" panose="020B0502020104020203" pitchFamily="34" charset="0"/>
              </a:rPr>
              <a:t>I have 534p</a:t>
            </a:r>
            <a:endParaRPr lang="en-GB" sz="2585" dirty="0">
              <a:solidFill>
                <a:prstClr val="black"/>
              </a:solidFill>
              <a:latin typeface="Gill Sans MT" panose="020B0502020104020203" pitchFamily="34" charset="0"/>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80553" y="3801933"/>
            <a:ext cx="921546" cy="667326"/>
          </a:xfrm>
          <a:prstGeom prst="rect">
            <a:avLst/>
          </a:prstGeom>
        </p:spPr>
      </p:pic>
      <p:sp>
        <p:nvSpPr>
          <p:cNvPr id="17" name="Rounded Rectangular Callout 16"/>
          <p:cNvSpPr/>
          <p:nvPr/>
        </p:nvSpPr>
        <p:spPr>
          <a:xfrm>
            <a:off x="1866091" y="3914556"/>
            <a:ext cx="4412930" cy="980829"/>
          </a:xfrm>
          <a:prstGeom prst="wedgeRoundRectCallout">
            <a:avLst>
              <a:gd name="adj1" fmla="val 64364"/>
              <a:gd name="adj2" fmla="val 5231"/>
              <a:gd name="adj3" fmla="val 16667"/>
            </a:avLst>
          </a:prstGeom>
          <a:solidFill>
            <a:srgbClr val="FF0000">
              <a:alpha val="1700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defRPr/>
            </a:pPr>
            <a:r>
              <a:rPr lang="en-GB" sz="2585" dirty="0">
                <a:solidFill>
                  <a:prstClr val="black"/>
                </a:solidFill>
                <a:latin typeface="Gill Sans MT" panose="020B0502020104020203" pitchFamily="34" charset="0"/>
              </a:rPr>
              <a:t>I have more money than Dora but less than Teddy.</a:t>
            </a:r>
            <a:endParaRPr lang="en-GB" sz="2585" dirty="0">
              <a:solidFill>
                <a:prstClr val="black"/>
              </a:solidFill>
              <a:latin typeface="Gill Sans MT" panose="020B0502020104020203" pitchFamily="34" charset="0"/>
            </a:endParaRPr>
          </a:p>
        </p:txBody>
      </p:sp>
    </p:spTree>
    <p:extLst>
      <p:ext uri="{BB962C8B-B14F-4D97-AF65-F5344CB8AC3E}">
        <p14:creationId xmlns:p14="http://schemas.microsoft.com/office/powerpoint/2010/main" val="38804784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29</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p:txBody>
          <a:bodyPr/>
          <a:lstStyle/>
          <a:p>
            <a:pPr algn="r"/>
            <a:r>
              <a:rPr lang="en-GB" dirty="0"/>
              <a:t>Year 4</a:t>
            </a:r>
          </a:p>
        </p:txBody>
      </p:sp>
      <p:sp>
        <p:nvSpPr>
          <p:cNvPr id="13" name="TextBox 12">
            <a:extLst>
              <a:ext uri="{FF2B5EF4-FFF2-40B4-BE49-F238E27FC236}">
                <a16:creationId xmlns:a16="http://schemas.microsoft.com/office/drawing/2014/main" id="{B69677ED-5C54-4353-B94F-C526DD00205C}"/>
              </a:ext>
            </a:extLst>
          </p:cNvPr>
          <p:cNvSpPr txBox="1"/>
          <p:nvPr/>
        </p:nvSpPr>
        <p:spPr>
          <a:xfrm>
            <a:off x="480194" y="1743331"/>
            <a:ext cx="8130503" cy="1141338"/>
          </a:xfrm>
          <a:prstGeom prst="rect">
            <a:avLst/>
          </a:prstGeom>
          <a:noFill/>
        </p:spPr>
        <p:txBody>
          <a:bodyPr wrap="square" rtlCol="0">
            <a:spAutoFit/>
          </a:bodyPr>
          <a:lstStyle/>
          <a:p>
            <a:pPr algn="ctr">
              <a:spcAft>
                <a:spcPts val="450"/>
              </a:spcAft>
              <a:buClr>
                <a:schemeClr val="accent2"/>
              </a:buClr>
            </a:pPr>
            <a:r>
              <a:rPr lang="en-US" sz="2400" b="1" dirty="0">
                <a:solidFill>
                  <a:srgbClr val="253746"/>
                </a:solidFill>
              </a:rPr>
              <a:t>Objectives</a:t>
            </a:r>
            <a:endParaRPr lang="en-GB" sz="2400" b="1" dirty="0">
              <a:solidFill>
                <a:srgbClr val="253746"/>
              </a:solidFill>
            </a:endParaRPr>
          </a:p>
          <a:p>
            <a:pPr>
              <a:buClr>
                <a:srgbClr val="EA7600"/>
              </a:buClr>
              <a:buSzPct val="120000"/>
            </a:pPr>
            <a:r>
              <a:rPr lang="en-GB" sz="2000" b="1" dirty="0">
                <a:solidFill>
                  <a:srgbClr val="253746"/>
                </a:solidFill>
              </a:rPr>
              <a:t>Day 3</a:t>
            </a:r>
          </a:p>
          <a:p>
            <a:pPr>
              <a:spcAft>
                <a:spcPts val="1000"/>
              </a:spcAft>
              <a:buClr>
                <a:srgbClr val="EA7600"/>
              </a:buClr>
              <a:buSzPct val="120000"/>
            </a:pPr>
            <a:r>
              <a:rPr lang="en-GB" sz="2000" b="1" dirty="0">
                <a:solidFill>
                  <a:schemeClr val="accent5">
                    <a:lumMod val="75000"/>
                  </a:schemeClr>
                </a:solidFill>
              </a:rPr>
              <a:t>Subtract 3-digit numbers choosing an efficient method.</a:t>
            </a:r>
          </a:p>
        </p:txBody>
      </p:sp>
      <p:sp>
        <p:nvSpPr>
          <p:cNvPr id="15" name="TextBox 14">
            <a:extLst>
              <a:ext uri="{FF2B5EF4-FFF2-40B4-BE49-F238E27FC236}">
                <a16:creationId xmlns:a16="http://schemas.microsoft.com/office/drawing/2014/main" id="{A64F3FED-3247-4F55-BF8A-D1D9E087C650}"/>
              </a:ext>
            </a:extLst>
          </p:cNvPr>
          <p:cNvSpPr txBox="1"/>
          <p:nvPr/>
        </p:nvSpPr>
        <p:spPr>
          <a:xfrm>
            <a:off x="573881" y="16610"/>
            <a:ext cx="8036816" cy="892552"/>
          </a:xfrm>
          <a:prstGeom prst="rect">
            <a:avLst/>
          </a:prstGeom>
          <a:noFill/>
        </p:spPr>
        <p:txBody>
          <a:bodyPr wrap="square" rtlCol="0">
            <a:spAutoFit/>
          </a:bodyPr>
          <a:lstStyle/>
          <a:p>
            <a:pPr algn="ctr"/>
            <a:r>
              <a:rPr lang="en-GB" sz="2800" b="1" dirty="0">
                <a:solidFill>
                  <a:srgbClr val="253746"/>
                </a:solidFill>
              </a:rPr>
              <a:t>Addition and Subtraction</a:t>
            </a:r>
          </a:p>
          <a:p>
            <a:pPr algn="ctr"/>
            <a:r>
              <a:rPr lang="en-GB" sz="2400" b="1" dirty="0">
                <a:solidFill>
                  <a:srgbClr val="253746"/>
                </a:solidFill>
              </a:rPr>
              <a:t>Subtraction: written methods and choosing strategies</a:t>
            </a:r>
          </a:p>
        </p:txBody>
      </p:sp>
    </p:spTree>
    <p:extLst>
      <p:ext uri="{BB962C8B-B14F-4D97-AF65-F5344CB8AC3E}">
        <p14:creationId xmlns:p14="http://schemas.microsoft.com/office/powerpoint/2010/main" val="2613103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422041">
              <a:defRPr/>
            </a:pPr>
            <a:fld id="{48BAC8EC-B437-49E7-9790-CFA1DD0E61BE}" type="slidenum">
              <a:rPr lang="en-GB">
                <a:solidFill>
                  <a:srgbClr val="E7E6E6">
                    <a:lumMod val="75000"/>
                  </a:srgbClr>
                </a:solidFill>
              </a:rPr>
              <a:pPr defTabSz="422041">
                <a:defRPr/>
              </a:pPr>
              <a:t>3</a:t>
            </a:fld>
            <a:endParaRPr lang="en-GB" dirty="0">
              <a:solidFill>
                <a:srgbClr val="E7E6E6">
                  <a:lumMod val="75000"/>
                </a:srgbClr>
              </a:solidFill>
            </a:endParaRPr>
          </a:p>
        </p:txBody>
      </p:sp>
      <p:sp>
        <p:nvSpPr>
          <p:cNvPr id="5" name="Rectangle 4"/>
          <p:cNvSpPr/>
          <p:nvPr/>
        </p:nvSpPr>
        <p:spPr>
          <a:xfrm>
            <a:off x="821124" y="943985"/>
            <a:ext cx="7436566" cy="11060079"/>
          </a:xfrm>
          <a:prstGeom prst="rect">
            <a:avLst/>
          </a:prstGeom>
        </p:spPr>
        <p:txBody>
          <a:bodyPr wrap="square">
            <a:spAutoFit/>
          </a:bodyPr>
          <a:lstStyle/>
          <a:p>
            <a:pPr lvl="0">
              <a:defRPr/>
            </a:pPr>
            <a:r>
              <a:rPr lang="en-GB" sz="2585" dirty="0">
                <a:solidFill>
                  <a:prstClr val="black"/>
                </a:solidFill>
                <a:latin typeface="Gill Sans MT" panose="020B0502020104020203" pitchFamily="34" charset="0"/>
              </a:rPr>
              <a:t>Some children are converting 1206 p into pounds.</a:t>
            </a:r>
          </a:p>
          <a:p>
            <a:pPr lvl="0">
              <a:defRPr/>
            </a:pPr>
            <a:endParaRPr lang="en-GB" sz="1846" dirty="0">
              <a:solidFill>
                <a:prstClr val="black"/>
              </a:solidFill>
              <a:latin typeface="Gill Sans MT" panose="020B0502020104020203" pitchFamily="34" charset="0"/>
            </a:endParaRPr>
          </a:p>
          <a:p>
            <a:pPr lvl="0">
              <a:defRPr/>
            </a:pPr>
            <a:r>
              <a:rPr lang="en-GB" sz="2585" dirty="0">
                <a:solidFill>
                  <a:prstClr val="black"/>
                </a:solidFill>
                <a:latin typeface="Gill Sans MT" panose="020B0502020104020203" pitchFamily="34" charset="0"/>
              </a:rPr>
              <a:t>Who is correct?</a:t>
            </a:r>
          </a:p>
          <a:p>
            <a:pPr lvl="0">
              <a:defRPr/>
            </a:pPr>
            <a:endParaRPr lang="en-GB" sz="2585" dirty="0">
              <a:solidFill>
                <a:prstClr val="black"/>
              </a:solidFill>
              <a:latin typeface="Gill Sans MT" panose="020B0502020104020203" pitchFamily="34" charset="0"/>
            </a:endParaRPr>
          </a:p>
          <a:p>
            <a:pPr lvl="0">
              <a:defRPr/>
            </a:pPr>
            <a:endParaRPr lang="en-GB" sz="2585" dirty="0">
              <a:solidFill>
                <a:prstClr val="black"/>
              </a:solidFill>
              <a:latin typeface="Gill Sans MT" panose="020B0502020104020203" pitchFamily="34" charset="0"/>
            </a:endParaRPr>
          </a:p>
          <a:p>
            <a:pPr lvl="0">
              <a:defRPr/>
            </a:pPr>
            <a:r>
              <a:rPr lang="en-GB" sz="2585" dirty="0">
                <a:solidFill>
                  <a:prstClr val="black"/>
                </a:solidFill>
                <a:latin typeface="Gill Sans MT" panose="020B0502020104020203" pitchFamily="34" charset="0"/>
              </a:rPr>
              <a:t>      </a:t>
            </a:r>
            <a:r>
              <a:rPr lang="en-GB" sz="2585" dirty="0">
                <a:solidFill>
                  <a:prstClr val="black"/>
                </a:solidFill>
                <a:latin typeface="Gill Sans MT" panose="020B0502020104020203" pitchFamily="34" charset="0"/>
              </a:rPr>
              <a:t>Whitney</a:t>
            </a:r>
            <a:endParaRPr lang="en-GB" sz="2585" dirty="0">
              <a:solidFill>
                <a:prstClr val="black"/>
              </a:solidFill>
              <a:latin typeface="Gill Sans MT" panose="020B0502020104020203" pitchFamily="34" charset="0"/>
            </a:endParaRPr>
          </a:p>
          <a:p>
            <a:pPr lvl="0">
              <a:defRPr/>
            </a:pPr>
            <a:endParaRPr lang="en-GB" sz="2585" dirty="0">
              <a:solidFill>
                <a:prstClr val="black"/>
              </a:solidFill>
              <a:latin typeface="Gill Sans MT" panose="020B0502020104020203" pitchFamily="34" charset="0"/>
            </a:endParaRPr>
          </a:p>
          <a:p>
            <a:pPr lvl="0">
              <a:defRPr/>
            </a:pPr>
            <a:endParaRPr lang="en-GB" sz="2585" dirty="0">
              <a:solidFill>
                <a:prstClr val="black"/>
              </a:solidFill>
              <a:latin typeface="Gill Sans MT" panose="020B0502020104020203" pitchFamily="34" charset="0"/>
            </a:endParaRPr>
          </a:p>
          <a:p>
            <a:pPr lvl="0">
              <a:defRPr/>
            </a:pPr>
            <a:r>
              <a:rPr lang="en-GB" sz="2585" dirty="0">
                <a:solidFill>
                  <a:prstClr val="black"/>
                </a:solidFill>
                <a:latin typeface="Gill Sans MT" panose="020B0502020104020203" pitchFamily="34" charset="0"/>
              </a:rPr>
              <a:t>		</a:t>
            </a:r>
            <a:r>
              <a:rPr lang="en-GB" sz="2585" dirty="0">
                <a:solidFill>
                  <a:prstClr val="black"/>
                </a:solidFill>
                <a:latin typeface="Gill Sans MT" panose="020B0502020104020203" pitchFamily="34" charset="0"/>
              </a:rPr>
              <a:t>	</a:t>
            </a:r>
            <a:r>
              <a:rPr lang="en-GB" sz="2585" dirty="0">
                <a:solidFill>
                  <a:prstClr val="black"/>
                </a:solidFill>
                <a:latin typeface="Gill Sans MT" panose="020B0502020104020203" pitchFamily="34" charset="0"/>
              </a:rPr>
              <a:t>	     </a:t>
            </a:r>
            <a:r>
              <a:rPr lang="en-GB" sz="2585" dirty="0">
                <a:solidFill>
                  <a:prstClr val="black"/>
                </a:solidFill>
                <a:latin typeface="Gill Sans MT" panose="020B0502020104020203" pitchFamily="34" charset="0"/>
              </a:rPr>
              <a:t>                                      		Rosie</a:t>
            </a:r>
            <a:endParaRPr lang="en-GB" sz="2585" dirty="0">
              <a:solidFill>
                <a:prstClr val="black"/>
              </a:solidFill>
              <a:latin typeface="Gill Sans MT" panose="020B0502020104020203" pitchFamily="34" charset="0"/>
            </a:endParaRPr>
          </a:p>
          <a:p>
            <a:pPr lvl="0">
              <a:defRPr/>
            </a:pPr>
            <a:endParaRPr lang="en-GB" sz="2585" dirty="0">
              <a:solidFill>
                <a:prstClr val="black"/>
              </a:solidFill>
              <a:latin typeface="Gill Sans MT" panose="020B0502020104020203" pitchFamily="34" charset="0"/>
            </a:endParaRPr>
          </a:p>
          <a:p>
            <a:pPr lvl="0">
              <a:defRPr/>
            </a:pPr>
            <a:endParaRPr lang="en-GB" sz="2585" dirty="0">
              <a:solidFill>
                <a:prstClr val="black"/>
              </a:solidFill>
              <a:latin typeface="Gill Sans MT" panose="020B0502020104020203" pitchFamily="34" charset="0"/>
            </a:endParaRPr>
          </a:p>
          <a:p>
            <a:pPr lvl="0">
              <a:defRPr/>
            </a:pPr>
            <a:r>
              <a:rPr lang="en-GB" sz="2585" dirty="0">
                <a:solidFill>
                  <a:prstClr val="black"/>
                </a:solidFill>
                <a:latin typeface="Gill Sans MT" panose="020B0502020104020203" pitchFamily="34" charset="0"/>
              </a:rPr>
              <a:t>       Teddy</a:t>
            </a:r>
          </a:p>
          <a:p>
            <a:pPr lvl="0">
              <a:defRPr/>
            </a:pPr>
            <a:endParaRPr lang="en-GB" sz="2215" dirty="0">
              <a:solidFill>
                <a:prstClr val="black"/>
              </a:solidFill>
              <a:latin typeface="Gill Sans MT" panose="020B0502020104020203" pitchFamily="34" charset="0"/>
            </a:endParaRPr>
          </a:p>
          <a:p>
            <a:pPr lvl="0">
              <a:defRPr/>
            </a:pPr>
            <a:r>
              <a:rPr lang="en-GB" sz="2585" dirty="0">
                <a:solidFill>
                  <a:prstClr val="black"/>
                </a:solidFill>
                <a:latin typeface="Gill Sans MT" panose="020B0502020104020203" pitchFamily="34" charset="0"/>
              </a:rPr>
              <a:t>What have the others done wrong?</a:t>
            </a:r>
          </a:p>
          <a:p>
            <a:pPr>
              <a:defRPr/>
            </a:pPr>
            <a:endParaRPr lang="en-GB" sz="2585" dirty="0">
              <a:solidFill>
                <a:prstClr val="black"/>
              </a:solidFill>
              <a:latin typeface="Gill Sans MT" panose="020B0502020104020203" pitchFamily="34" charset="0"/>
            </a:endParaRPr>
          </a:p>
          <a:p>
            <a:pPr>
              <a:defRPr/>
            </a:pPr>
            <a:endParaRPr lang="en-GB" sz="2585" dirty="0">
              <a:solidFill>
                <a:prstClr val="black"/>
              </a:solidFill>
              <a:latin typeface="Gill Sans MT" panose="020B0502020104020203" pitchFamily="34" charset="0"/>
            </a:endParaRPr>
          </a:p>
          <a:p>
            <a:pPr>
              <a:defRPr/>
            </a:pPr>
            <a:endParaRPr lang="en-GB" sz="2585" dirty="0">
              <a:solidFill>
                <a:prstClr val="black"/>
              </a:solidFill>
              <a:latin typeface="Gill Sans MT" panose="020B0502020104020203" pitchFamily="34" charset="0"/>
            </a:endParaRPr>
          </a:p>
          <a:p>
            <a:pPr>
              <a:defRPr/>
            </a:pPr>
            <a:endParaRPr lang="en-GB" sz="2585" dirty="0">
              <a:solidFill>
                <a:prstClr val="black"/>
              </a:solidFill>
              <a:latin typeface="Gill Sans MT" panose="020B0502020104020203" pitchFamily="34" charset="0"/>
            </a:endParaRPr>
          </a:p>
          <a:p>
            <a:pPr>
              <a:defRPr/>
            </a:pPr>
            <a:endParaRPr lang="en-GB" sz="2585" dirty="0">
              <a:solidFill>
                <a:prstClr val="black"/>
              </a:solidFill>
              <a:latin typeface="Gill Sans MT" panose="020B0502020104020203" pitchFamily="34" charset="0"/>
            </a:endParaRPr>
          </a:p>
          <a:p>
            <a:pPr>
              <a:defRPr/>
            </a:pPr>
            <a:endParaRPr lang="en-GB" sz="2585" dirty="0">
              <a:solidFill>
                <a:prstClr val="black"/>
              </a:solidFill>
              <a:latin typeface="Gill Sans MT" panose="020B0502020104020203" pitchFamily="34" charset="0"/>
            </a:endParaRPr>
          </a:p>
          <a:p>
            <a:pPr>
              <a:defRPr/>
            </a:pPr>
            <a:endParaRPr lang="en-GB" sz="2585" dirty="0">
              <a:solidFill>
                <a:prstClr val="black"/>
              </a:solidFill>
              <a:latin typeface="Gill Sans MT" panose="020B0502020104020203" pitchFamily="34" charset="0"/>
            </a:endParaRPr>
          </a:p>
          <a:p>
            <a:pPr>
              <a:defRPr/>
            </a:pPr>
            <a:endParaRPr lang="en-GB" sz="2585" dirty="0">
              <a:solidFill>
                <a:prstClr val="black"/>
              </a:solidFill>
              <a:latin typeface="Gill Sans MT" panose="020B0502020104020203" pitchFamily="34" charset="0"/>
            </a:endParaRPr>
          </a:p>
          <a:p>
            <a:pPr>
              <a:defRPr/>
            </a:pPr>
            <a:endParaRPr lang="en-GB" sz="2585" dirty="0">
              <a:solidFill>
                <a:prstClr val="black"/>
              </a:solidFill>
              <a:latin typeface="Gill Sans MT" panose="020B0502020104020203" pitchFamily="34" charset="0"/>
            </a:endParaRPr>
          </a:p>
          <a:p>
            <a:pPr>
              <a:defRPr/>
            </a:pPr>
            <a:endParaRPr lang="en-GB" sz="2585" dirty="0">
              <a:solidFill>
                <a:prstClr val="black"/>
              </a:solidFill>
              <a:latin typeface="Gill Sans MT" panose="020B0502020104020203" pitchFamily="34" charset="0"/>
            </a:endParaRPr>
          </a:p>
          <a:p>
            <a:pPr>
              <a:defRPr/>
            </a:pPr>
            <a:endParaRPr lang="en-GB" sz="2585" dirty="0">
              <a:solidFill>
                <a:prstClr val="black"/>
              </a:solidFill>
              <a:latin typeface="Gill Sans MT" panose="020B0502020104020203" pitchFamily="34" charset="0"/>
            </a:endParaRPr>
          </a:p>
          <a:p>
            <a:pPr>
              <a:defRPr/>
            </a:pPr>
            <a:r>
              <a:rPr lang="en-GB" sz="2585" dirty="0">
                <a:solidFill>
                  <a:prstClr val="black"/>
                </a:solidFill>
                <a:latin typeface="Gill Sans MT" panose="020B0502020104020203" pitchFamily="34" charset="0"/>
              </a:rPr>
              <a:t>Explain your answer.</a:t>
            </a:r>
          </a:p>
          <a:p>
            <a:pPr>
              <a:defRPr/>
            </a:pPr>
            <a:endParaRPr lang="en-GB" sz="2585" dirty="0">
              <a:solidFill>
                <a:prstClr val="black"/>
              </a:solidFill>
              <a:latin typeface="Gill Sans MT" panose="020B0502020104020203" pitchFamily="34" charset="0"/>
            </a:endParaRPr>
          </a:p>
          <a:p>
            <a:pPr lvl="0">
              <a:defRPr/>
            </a:pPr>
            <a:endParaRPr lang="en-GB" sz="2585" dirty="0">
              <a:latin typeface="Gill Sans MT" panose="020B0502020104020203" pitchFamily="34" charset="0"/>
            </a:endParaRPr>
          </a:p>
        </p:txBody>
      </p:sp>
      <p:pic>
        <p:nvPicPr>
          <p:cNvPr id="38" name="Picture 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2522" y="1966827"/>
            <a:ext cx="894965" cy="1263054"/>
          </a:xfrm>
          <a:prstGeom prst="rect">
            <a:avLst/>
          </a:prstGeom>
        </p:spPr>
      </p:pic>
      <p:pic>
        <p:nvPicPr>
          <p:cNvPr id="42" name="Picture 4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206379" y="3035633"/>
            <a:ext cx="916330" cy="1291192"/>
          </a:xfrm>
          <a:prstGeom prst="rect">
            <a:avLst/>
          </a:prstGeom>
        </p:spPr>
      </p:pic>
      <p:pic>
        <p:nvPicPr>
          <p:cNvPr id="43" name="Picture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92522" y="4409952"/>
            <a:ext cx="894965" cy="727036"/>
          </a:xfrm>
          <a:prstGeom prst="rect">
            <a:avLst/>
          </a:prstGeom>
        </p:spPr>
      </p:pic>
      <mc:AlternateContent xmlns:mc="http://schemas.openxmlformats.org/markup-compatibility/2006">
        <mc:Choice xmlns:a14="http://schemas.microsoft.com/office/drawing/2010/main" Requires="a14">
          <p:sp>
            <p:nvSpPr>
              <p:cNvPr id="44" name="Rounded Rectangular Callout 43"/>
              <p:cNvSpPr/>
              <p:nvPr/>
            </p:nvSpPr>
            <p:spPr>
              <a:xfrm>
                <a:off x="2832255" y="4512747"/>
                <a:ext cx="3071567" cy="542610"/>
              </a:xfrm>
              <a:prstGeom prst="wedgeRoundRectCallout">
                <a:avLst>
                  <a:gd name="adj1" fmla="val -63308"/>
                  <a:gd name="adj2" fmla="val 31066"/>
                  <a:gd name="adj3" fmla="val 16667"/>
                </a:avLst>
              </a:prstGeom>
              <a:solidFill>
                <a:srgbClr val="7030A0">
                  <a:alpha val="20000"/>
                </a:srgbClr>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422041">
                  <a:lnSpc>
                    <a:spcPct val="107000"/>
                  </a:lnSpc>
                  <a:spcAft>
                    <a:spcPts val="738"/>
                  </a:spcAft>
                  <a:defRPr/>
                </a:pPr>
                <a:r>
                  <a:rPr lang="en-GB" sz="2585" dirty="0">
                    <a:solidFill>
                      <a:srgbClr val="000000"/>
                    </a:solidFill>
                    <a:latin typeface="Gill Sans MT" panose="020B0502020104020203" pitchFamily="34" charset="0"/>
                    <a:ea typeface="Calibri" charset="0"/>
                    <a:cs typeface="Times New Roman" charset="0"/>
                  </a:rPr>
                  <a:t>1206 p </a:t>
                </a:r>
                <a14:m>
                  <m:oMath xmlns:m="http://schemas.openxmlformats.org/officeDocument/2006/math">
                    <m:r>
                      <a:rPr lang="en-GB" sz="2585" i="1">
                        <a:solidFill>
                          <a:srgbClr val="000000"/>
                        </a:solidFill>
                        <a:latin typeface="Cambria Math" panose="02040503050406030204" pitchFamily="18" charset="0"/>
                        <a:ea typeface="Calibri" charset="0"/>
                        <a:cs typeface="Times New Roman" charset="0"/>
                      </a:rPr>
                      <m:t>=</m:t>
                    </m:r>
                  </m:oMath>
                </a14:m>
                <a:r>
                  <a:rPr lang="en-GB" sz="2585" dirty="0">
                    <a:solidFill>
                      <a:srgbClr val="000000"/>
                    </a:solidFill>
                    <a:latin typeface="Gill Sans MT" panose="020B0502020104020203" pitchFamily="34" charset="0"/>
                    <a:ea typeface="Calibri" charset="0"/>
                    <a:cs typeface="Times New Roman" charset="0"/>
                  </a:rPr>
                  <a:t> £120.6</a:t>
                </a:r>
                <a:endParaRPr lang="en-GB" sz="1846" dirty="0">
                  <a:solidFill>
                    <a:prstClr val="white"/>
                  </a:solidFill>
                  <a:latin typeface="Calibri"/>
                  <a:ea typeface="Calibri" charset="0"/>
                  <a:cs typeface="Times New Roman" charset="0"/>
                </a:endParaRPr>
              </a:p>
            </p:txBody>
          </p:sp>
        </mc:Choice>
        <mc:Fallback>
          <p:sp>
            <p:nvSpPr>
              <p:cNvPr id="44" name="Rounded Rectangular Callout 43"/>
              <p:cNvSpPr>
                <a:spLocks noRot="1" noChangeAspect="1" noMove="1" noResize="1" noEditPoints="1" noAdjustHandles="1" noChangeArrowheads="1" noChangeShapeType="1" noTextEdit="1"/>
              </p:cNvSpPr>
              <p:nvPr/>
            </p:nvSpPr>
            <p:spPr>
              <a:xfrm>
                <a:off x="2832255" y="4512747"/>
                <a:ext cx="3071567" cy="542610"/>
              </a:xfrm>
              <a:prstGeom prst="wedgeRoundRectCallout">
                <a:avLst>
                  <a:gd name="adj1" fmla="val -63308"/>
                  <a:gd name="adj2" fmla="val 31066"/>
                  <a:gd name="adj3" fmla="val 16667"/>
                </a:avLst>
              </a:prstGeom>
              <a:blipFill>
                <a:blip r:embed="rId6"/>
                <a:stretch>
                  <a:fillRect t="-5155" b="-13402"/>
                </a:stretch>
              </a:blipFill>
              <a:ln w="28575">
                <a:solidFill>
                  <a:srgbClr val="7030A0"/>
                </a:solidFill>
              </a:ln>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45" name="Rounded Rectangular Callout 44"/>
              <p:cNvSpPr/>
              <p:nvPr/>
            </p:nvSpPr>
            <p:spPr>
              <a:xfrm>
                <a:off x="3672476" y="3396896"/>
                <a:ext cx="2918042" cy="568664"/>
              </a:xfrm>
              <a:prstGeom prst="wedgeRoundRectCallout">
                <a:avLst>
                  <a:gd name="adj1" fmla="val 70811"/>
                  <a:gd name="adj2" fmla="val 33205"/>
                  <a:gd name="adj3" fmla="val 16667"/>
                </a:avLst>
              </a:prstGeom>
              <a:solidFill>
                <a:schemeClr val="accent5">
                  <a:alpha val="20000"/>
                </a:schemeClr>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422041">
                  <a:lnSpc>
                    <a:spcPct val="107000"/>
                  </a:lnSpc>
                  <a:spcAft>
                    <a:spcPts val="738"/>
                  </a:spcAft>
                  <a:defRPr/>
                </a:pPr>
                <a:r>
                  <a:rPr lang="en-GB" sz="2585" dirty="0">
                    <a:solidFill>
                      <a:srgbClr val="000000"/>
                    </a:solidFill>
                    <a:latin typeface="Gill Sans MT" panose="020B0502020104020203" pitchFamily="34" charset="0"/>
                    <a:ea typeface="Calibri" charset="0"/>
                    <a:cs typeface="Times New Roman" charset="0"/>
                  </a:rPr>
                  <a:t>1206 p </a:t>
                </a:r>
                <a14:m>
                  <m:oMath xmlns:m="http://schemas.openxmlformats.org/officeDocument/2006/math">
                    <m:r>
                      <a:rPr lang="en-GB" sz="2585" i="1">
                        <a:solidFill>
                          <a:srgbClr val="000000"/>
                        </a:solidFill>
                        <a:latin typeface="Cambria Math" panose="02040503050406030204" pitchFamily="18" charset="0"/>
                        <a:ea typeface="Calibri" charset="0"/>
                        <a:cs typeface="Times New Roman" charset="0"/>
                      </a:rPr>
                      <m:t>=</m:t>
                    </m:r>
                  </m:oMath>
                </a14:m>
                <a:r>
                  <a:rPr lang="en-GB" sz="2585" dirty="0">
                    <a:solidFill>
                      <a:srgbClr val="000000"/>
                    </a:solidFill>
                    <a:latin typeface="Gill Sans MT" panose="020B0502020104020203" pitchFamily="34" charset="0"/>
                    <a:ea typeface="Calibri" charset="0"/>
                    <a:cs typeface="Times New Roman" charset="0"/>
                  </a:rPr>
                  <a:t> £12.06</a:t>
                </a:r>
                <a:endParaRPr lang="en-GB" sz="1846" dirty="0">
                  <a:solidFill>
                    <a:prstClr val="white"/>
                  </a:solidFill>
                  <a:latin typeface="Calibri"/>
                  <a:ea typeface="Calibri" charset="0"/>
                  <a:cs typeface="Times New Roman" charset="0"/>
                </a:endParaRPr>
              </a:p>
            </p:txBody>
          </p:sp>
        </mc:Choice>
        <mc:Fallback>
          <p:sp>
            <p:nvSpPr>
              <p:cNvPr id="45" name="Rounded Rectangular Callout 44"/>
              <p:cNvSpPr>
                <a:spLocks noRot="1" noChangeAspect="1" noMove="1" noResize="1" noEditPoints="1" noAdjustHandles="1" noChangeArrowheads="1" noChangeShapeType="1" noTextEdit="1"/>
              </p:cNvSpPr>
              <p:nvPr/>
            </p:nvSpPr>
            <p:spPr>
              <a:xfrm>
                <a:off x="3672476" y="3396896"/>
                <a:ext cx="2918042" cy="568664"/>
              </a:xfrm>
              <a:prstGeom prst="wedgeRoundRectCallout">
                <a:avLst>
                  <a:gd name="adj1" fmla="val 70811"/>
                  <a:gd name="adj2" fmla="val 33205"/>
                  <a:gd name="adj3" fmla="val 16667"/>
                </a:avLst>
              </a:prstGeom>
              <a:blipFill>
                <a:blip r:embed="rId7"/>
                <a:stretch>
                  <a:fillRect t="-1980" b="-10891"/>
                </a:stretch>
              </a:blipFill>
              <a:ln w="28575">
                <a:solidFill>
                  <a:schemeClr val="accent5"/>
                </a:solidFill>
              </a:ln>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46" name="Rounded Rectangular Callout 45"/>
              <p:cNvSpPr/>
              <p:nvPr/>
            </p:nvSpPr>
            <p:spPr>
              <a:xfrm>
                <a:off x="3033854" y="2273788"/>
                <a:ext cx="3011107" cy="575921"/>
              </a:xfrm>
              <a:prstGeom prst="wedgeRoundRectCallout">
                <a:avLst>
                  <a:gd name="adj1" fmla="val -65959"/>
                  <a:gd name="adj2" fmla="val 22510"/>
                  <a:gd name="adj3" fmla="val 16667"/>
                </a:avLst>
              </a:prstGeom>
              <a:solidFill>
                <a:schemeClr val="accent6">
                  <a:alpha val="20000"/>
                </a:schemeClr>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422041">
                  <a:lnSpc>
                    <a:spcPct val="107000"/>
                  </a:lnSpc>
                  <a:spcAft>
                    <a:spcPts val="738"/>
                  </a:spcAft>
                  <a:defRPr/>
                </a:pPr>
                <a:r>
                  <a:rPr lang="en-GB" sz="2585" dirty="0">
                    <a:solidFill>
                      <a:srgbClr val="000000"/>
                    </a:solidFill>
                    <a:latin typeface="Gill Sans MT" panose="020B0502020104020203" pitchFamily="34" charset="0"/>
                    <a:ea typeface="Calibri" charset="0"/>
                    <a:cs typeface="Times New Roman" charset="0"/>
                  </a:rPr>
                  <a:t>1206 p </a:t>
                </a:r>
                <a14:m>
                  <m:oMath xmlns:m="http://schemas.openxmlformats.org/officeDocument/2006/math">
                    <m:r>
                      <a:rPr lang="en-GB" sz="2585" i="1">
                        <a:solidFill>
                          <a:srgbClr val="000000"/>
                        </a:solidFill>
                        <a:latin typeface="Cambria Math" panose="02040503050406030204" pitchFamily="18" charset="0"/>
                        <a:ea typeface="Calibri" charset="0"/>
                        <a:cs typeface="Times New Roman" charset="0"/>
                      </a:rPr>
                      <m:t>=</m:t>
                    </m:r>
                  </m:oMath>
                </a14:m>
                <a:r>
                  <a:rPr lang="en-GB" sz="2585" dirty="0">
                    <a:solidFill>
                      <a:srgbClr val="000000"/>
                    </a:solidFill>
                    <a:latin typeface="Gill Sans MT" panose="020B0502020104020203" pitchFamily="34" charset="0"/>
                    <a:ea typeface="Calibri" charset="0"/>
                    <a:cs typeface="Times New Roman" charset="0"/>
                  </a:rPr>
                  <a:t> £12.6</a:t>
                </a:r>
                <a:endParaRPr lang="en-GB" sz="1846" dirty="0">
                  <a:solidFill>
                    <a:prstClr val="white"/>
                  </a:solidFill>
                  <a:latin typeface="Calibri"/>
                  <a:ea typeface="Calibri" charset="0"/>
                  <a:cs typeface="Times New Roman" charset="0"/>
                </a:endParaRPr>
              </a:p>
            </p:txBody>
          </p:sp>
        </mc:Choice>
        <mc:Fallback>
          <p:sp>
            <p:nvSpPr>
              <p:cNvPr id="46" name="Rounded Rectangular Callout 45"/>
              <p:cNvSpPr>
                <a:spLocks noRot="1" noChangeAspect="1" noMove="1" noResize="1" noEditPoints="1" noAdjustHandles="1" noChangeArrowheads="1" noChangeShapeType="1" noTextEdit="1"/>
              </p:cNvSpPr>
              <p:nvPr/>
            </p:nvSpPr>
            <p:spPr>
              <a:xfrm>
                <a:off x="3033854" y="2273788"/>
                <a:ext cx="3011107" cy="575921"/>
              </a:xfrm>
              <a:prstGeom prst="wedgeRoundRectCallout">
                <a:avLst>
                  <a:gd name="adj1" fmla="val -65959"/>
                  <a:gd name="adj2" fmla="val 22510"/>
                  <a:gd name="adj3" fmla="val 16667"/>
                </a:avLst>
              </a:prstGeom>
              <a:blipFill>
                <a:blip r:embed="rId8"/>
                <a:stretch>
                  <a:fillRect t="-1980" b="-11881"/>
                </a:stretch>
              </a:blipFill>
              <a:ln w="28575">
                <a:solidFill>
                  <a:schemeClr val="accent6"/>
                </a:solidFill>
              </a:ln>
            </p:spPr>
            <p:txBody>
              <a:bodyPr/>
              <a:lstStyle/>
              <a:p>
                <a:r>
                  <a:rPr lang="en-GB">
                    <a:noFill/>
                  </a:rPr>
                  <a:t> </a:t>
                </a:r>
              </a:p>
            </p:txBody>
          </p:sp>
        </mc:Fallback>
      </mc:AlternateContent>
      <p:pic>
        <p:nvPicPr>
          <p:cNvPr id="3"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275751" y="402882"/>
            <a:ext cx="718312" cy="660546"/>
          </a:xfrm>
          <a:prstGeom prst="rect">
            <a:avLst/>
          </a:prstGeom>
        </p:spPr>
      </p:pic>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275750" y="2630611"/>
            <a:ext cx="718313" cy="632919"/>
          </a:xfrm>
          <a:prstGeom prst="rect">
            <a:avLst/>
          </a:prstGeom>
        </p:spPr>
      </p:pic>
      <p:pic>
        <p:nvPicPr>
          <p:cNvPr id="6" name="Picture 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016197" y="377766"/>
            <a:ext cx="718313" cy="710778"/>
          </a:xfrm>
          <a:prstGeom prst="rect">
            <a:avLst/>
          </a:prstGeom>
        </p:spPr>
      </p:pic>
      <p:pic>
        <p:nvPicPr>
          <p:cNvPr id="7" name="Picture 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972245" y="2489963"/>
            <a:ext cx="806217" cy="914215"/>
          </a:xfrm>
          <a:prstGeom prst="rect">
            <a:avLst/>
          </a:prstGeom>
        </p:spPr>
      </p:pic>
      <p:pic>
        <p:nvPicPr>
          <p:cNvPr id="8" name="Picture 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293331" y="1097931"/>
            <a:ext cx="683151" cy="680639"/>
          </a:xfrm>
          <a:prstGeom prst="rect">
            <a:avLst/>
          </a:prstGeom>
        </p:spPr>
      </p:pic>
      <p:pic>
        <p:nvPicPr>
          <p:cNvPr id="9" name="Picture 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402371" y="3588562"/>
            <a:ext cx="1182531" cy="606780"/>
          </a:xfrm>
          <a:prstGeom prst="rect">
            <a:avLst/>
          </a:prstGeom>
        </p:spPr>
      </p:pic>
      <p:pic>
        <p:nvPicPr>
          <p:cNvPr id="10" name="Picture 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972245" y="1079093"/>
            <a:ext cx="806218" cy="718313"/>
          </a:xfrm>
          <a:prstGeom prst="rect">
            <a:avLst/>
          </a:prstGeom>
        </p:spPr>
      </p:pic>
      <p:pic>
        <p:nvPicPr>
          <p:cNvPr id="11" name="Picture 1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402371" y="4263062"/>
            <a:ext cx="1203217" cy="665389"/>
          </a:xfrm>
          <a:prstGeom prst="rect">
            <a:avLst/>
          </a:prstGeom>
        </p:spPr>
      </p:pic>
      <p:pic>
        <p:nvPicPr>
          <p:cNvPr id="12" name="Picture 1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275750" y="1806260"/>
            <a:ext cx="718313" cy="718313"/>
          </a:xfrm>
          <a:prstGeom prst="rect">
            <a:avLst/>
          </a:prstGeom>
        </p:spPr>
      </p:pic>
      <p:pic>
        <p:nvPicPr>
          <p:cNvPr id="13" name="Picture 1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402371" y="4996172"/>
            <a:ext cx="1246311" cy="701588"/>
          </a:xfrm>
          <a:prstGeom prst="rect">
            <a:avLst/>
          </a:prstGeom>
        </p:spPr>
      </p:pic>
      <p:pic>
        <p:nvPicPr>
          <p:cNvPr id="14" name="Picture 13"/>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972245" y="1763564"/>
            <a:ext cx="806218" cy="803706"/>
          </a:xfrm>
          <a:prstGeom prst="rect">
            <a:avLst/>
          </a:prstGeom>
        </p:spPr>
      </p:pic>
      <p:pic>
        <p:nvPicPr>
          <p:cNvPr id="16" name="Picture 15"/>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9402371" y="5765480"/>
            <a:ext cx="1422139" cy="805017"/>
          </a:xfrm>
          <a:prstGeom prst="rect">
            <a:avLst/>
          </a:prstGeom>
        </p:spPr>
      </p:pic>
    </p:spTree>
    <p:extLst>
      <p:ext uri="{BB962C8B-B14F-4D97-AF65-F5344CB8AC3E}">
        <p14:creationId xmlns:p14="http://schemas.microsoft.com/office/powerpoint/2010/main" val="165808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30</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4</a:t>
            </a:r>
          </a:p>
        </p:txBody>
      </p:sp>
      <p:sp>
        <p:nvSpPr>
          <p:cNvPr id="12" name="TextBox 11">
            <a:extLst>
              <a:ext uri="{FF2B5EF4-FFF2-40B4-BE49-F238E27FC236}">
                <a16:creationId xmlns:a16="http://schemas.microsoft.com/office/drawing/2014/main" id="{B69677ED-5C54-4353-B94F-C526DD00205C}"/>
              </a:ext>
            </a:extLst>
          </p:cNvPr>
          <p:cNvSpPr txBox="1"/>
          <p:nvPr/>
        </p:nvSpPr>
        <p:spPr>
          <a:xfrm>
            <a:off x="230981" y="138645"/>
            <a:ext cx="8784065" cy="400110"/>
          </a:xfrm>
          <a:prstGeom prst="rect">
            <a:avLst/>
          </a:prstGeom>
          <a:noFill/>
        </p:spPr>
        <p:txBody>
          <a:bodyPr wrap="square" rtlCol="0">
            <a:spAutoFit/>
          </a:bodyPr>
          <a:lstStyle/>
          <a:p>
            <a:pPr lvl="0">
              <a:buClr>
                <a:srgbClr val="EA7600"/>
              </a:buClr>
              <a:buSzPct val="120000"/>
            </a:pPr>
            <a:r>
              <a:rPr lang="en-GB" sz="2000" b="1" dirty="0">
                <a:solidFill>
                  <a:srgbClr val="253746"/>
                </a:solidFill>
              </a:rPr>
              <a:t>Day 3: </a:t>
            </a:r>
            <a:r>
              <a:rPr lang="en-GB" sz="2000" b="1" dirty="0">
                <a:solidFill>
                  <a:srgbClr val="5B9BD5">
                    <a:lumMod val="75000"/>
                  </a:srgbClr>
                </a:solidFill>
              </a:rPr>
              <a:t>Subtract 3-digit numbers choosing an efficient method.</a:t>
            </a:r>
          </a:p>
        </p:txBody>
      </p:sp>
      <p:sp>
        <p:nvSpPr>
          <p:cNvPr id="19" name="Folded Corner 18"/>
          <p:cNvSpPr/>
          <p:nvPr/>
        </p:nvSpPr>
        <p:spPr>
          <a:xfrm>
            <a:off x="5229369" y="990452"/>
            <a:ext cx="2520000" cy="2069343"/>
          </a:xfrm>
          <a:prstGeom prst="foldedCorner">
            <a:avLst/>
          </a:prstGeom>
          <a:solidFill>
            <a:schemeClr val="bg1">
              <a:lumMod val="9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200" b="1" dirty="0">
              <a:solidFill>
                <a:srgbClr val="253746"/>
              </a:solidFill>
            </a:endParaRPr>
          </a:p>
          <a:p>
            <a:r>
              <a:rPr lang="en-GB" sz="2200" b="1" dirty="0">
                <a:solidFill>
                  <a:srgbClr val="253746"/>
                </a:solidFill>
              </a:rPr>
              <a:t>                  </a:t>
            </a:r>
          </a:p>
          <a:p>
            <a:r>
              <a:rPr lang="en-GB" sz="2200" b="1" dirty="0">
                <a:solidFill>
                  <a:srgbClr val="253746"/>
                </a:solidFill>
              </a:rPr>
              <a:t>        </a:t>
            </a:r>
            <a:r>
              <a:rPr lang="en-GB" sz="800" b="1" dirty="0">
                <a:solidFill>
                  <a:srgbClr val="253746"/>
                </a:solidFill>
              </a:rPr>
              <a:t> </a:t>
            </a:r>
            <a:r>
              <a:rPr lang="en-GB" sz="2200" b="1" dirty="0">
                <a:solidFill>
                  <a:srgbClr val="253746"/>
                </a:solidFill>
              </a:rPr>
              <a:t> 400     0   3</a:t>
            </a:r>
          </a:p>
          <a:p>
            <a:r>
              <a:rPr lang="en-GB" sz="2200" b="1" dirty="0">
                <a:solidFill>
                  <a:srgbClr val="253746"/>
                </a:solidFill>
              </a:rPr>
              <a:t>      -  200   60   7   </a:t>
            </a:r>
          </a:p>
          <a:p>
            <a:r>
              <a:rPr lang="en-GB" sz="2200" b="1" dirty="0">
                <a:solidFill>
                  <a:srgbClr val="253746"/>
                </a:solidFill>
              </a:rPr>
              <a:t>         </a:t>
            </a:r>
          </a:p>
          <a:p>
            <a:r>
              <a:rPr lang="en-GB" sz="2200" b="1" dirty="0">
                <a:solidFill>
                  <a:srgbClr val="253746"/>
                </a:solidFill>
              </a:rPr>
              <a:t>             </a:t>
            </a:r>
          </a:p>
          <a:p>
            <a:r>
              <a:rPr lang="en-GB" sz="2200" b="1" dirty="0">
                <a:solidFill>
                  <a:srgbClr val="253746"/>
                </a:solidFill>
              </a:rPr>
              <a:t>         </a:t>
            </a:r>
          </a:p>
        </p:txBody>
      </p:sp>
      <p:cxnSp>
        <p:nvCxnSpPr>
          <p:cNvPr id="20" name="Straight Connector 19"/>
          <p:cNvCxnSpPr/>
          <p:nvPr/>
        </p:nvCxnSpPr>
        <p:spPr>
          <a:xfrm>
            <a:off x="5872461" y="2043517"/>
            <a:ext cx="131158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817749" y="2026800"/>
            <a:ext cx="688622" cy="430887"/>
          </a:xfrm>
          <a:prstGeom prst="rect">
            <a:avLst/>
          </a:prstGeom>
          <a:noFill/>
        </p:spPr>
        <p:txBody>
          <a:bodyPr wrap="square" rtlCol="0">
            <a:spAutoFit/>
          </a:bodyPr>
          <a:lstStyle/>
          <a:p>
            <a:r>
              <a:rPr lang="en-GB" sz="2200" b="1" dirty="0">
                <a:solidFill>
                  <a:srgbClr val="C00000"/>
                </a:solidFill>
              </a:rPr>
              <a:t>100</a:t>
            </a:r>
          </a:p>
        </p:txBody>
      </p:sp>
      <p:sp>
        <p:nvSpPr>
          <p:cNvPr id="22" name="TextBox 21"/>
          <p:cNvSpPr txBox="1"/>
          <p:nvPr/>
        </p:nvSpPr>
        <p:spPr>
          <a:xfrm>
            <a:off x="6429749" y="2025122"/>
            <a:ext cx="688622" cy="430887"/>
          </a:xfrm>
          <a:prstGeom prst="rect">
            <a:avLst/>
          </a:prstGeom>
          <a:noFill/>
        </p:spPr>
        <p:txBody>
          <a:bodyPr wrap="square" rtlCol="0">
            <a:spAutoFit/>
          </a:bodyPr>
          <a:lstStyle/>
          <a:p>
            <a:r>
              <a:rPr lang="en-GB" sz="2200" b="1" dirty="0">
                <a:solidFill>
                  <a:srgbClr val="C00000"/>
                </a:solidFill>
              </a:rPr>
              <a:t>30</a:t>
            </a:r>
          </a:p>
        </p:txBody>
      </p:sp>
      <p:sp>
        <p:nvSpPr>
          <p:cNvPr id="23" name="TextBox 22"/>
          <p:cNvSpPr txBox="1"/>
          <p:nvPr/>
        </p:nvSpPr>
        <p:spPr>
          <a:xfrm>
            <a:off x="6897749" y="2025122"/>
            <a:ext cx="688622" cy="430887"/>
          </a:xfrm>
          <a:prstGeom prst="rect">
            <a:avLst/>
          </a:prstGeom>
          <a:noFill/>
        </p:spPr>
        <p:txBody>
          <a:bodyPr wrap="square" rtlCol="0">
            <a:spAutoFit/>
          </a:bodyPr>
          <a:lstStyle/>
          <a:p>
            <a:r>
              <a:rPr lang="en-GB" sz="2200" b="1" dirty="0">
                <a:solidFill>
                  <a:srgbClr val="C00000"/>
                </a:solidFill>
              </a:rPr>
              <a:t>6</a:t>
            </a:r>
          </a:p>
        </p:txBody>
      </p:sp>
      <p:grpSp>
        <p:nvGrpSpPr>
          <p:cNvPr id="24" name="Group 23"/>
          <p:cNvGrpSpPr/>
          <p:nvPr/>
        </p:nvGrpSpPr>
        <p:grpSpPr>
          <a:xfrm>
            <a:off x="6444000" y="990452"/>
            <a:ext cx="914400" cy="656531"/>
            <a:chOff x="4962597" y="990452"/>
            <a:chExt cx="914400" cy="656531"/>
          </a:xfrm>
        </p:grpSpPr>
        <p:cxnSp>
          <p:nvCxnSpPr>
            <p:cNvPr id="25" name="Straight Connector 24"/>
            <p:cNvCxnSpPr/>
            <p:nvPr/>
          </p:nvCxnSpPr>
          <p:spPr>
            <a:xfrm flipV="1">
              <a:off x="5074395" y="1387339"/>
              <a:ext cx="288360" cy="2596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5434395" y="1387339"/>
              <a:ext cx="288360" cy="2596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962597" y="990452"/>
              <a:ext cx="914400" cy="430887"/>
            </a:xfrm>
            <a:prstGeom prst="rect">
              <a:avLst/>
            </a:prstGeom>
            <a:noFill/>
          </p:spPr>
          <p:txBody>
            <a:bodyPr wrap="square" rtlCol="0">
              <a:spAutoFit/>
            </a:bodyPr>
            <a:lstStyle/>
            <a:p>
              <a:r>
                <a:rPr lang="en-GB" sz="2200" b="1" dirty="0">
                  <a:solidFill>
                    <a:srgbClr val="253746"/>
                  </a:solidFill>
                </a:rPr>
                <a:t>90  13</a:t>
              </a:r>
            </a:p>
          </p:txBody>
        </p:sp>
      </p:grpSp>
      <p:grpSp>
        <p:nvGrpSpPr>
          <p:cNvPr id="28" name="Group 27"/>
          <p:cNvGrpSpPr/>
          <p:nvPr/>
        </p:nvGrpSpPr>
        <p:grpSpPr>
          <a:xfrm>
            <a:off x="5256000" y="-682493"/>
            <a:ext cx="1462158" cy="2310555"/>
            <a:chOff x="3756417" y="-682493"/>
            <a:chExt cx="1462158" cy="2310555"/>
          </a:xfrm>
        </p:grpSpPr>
        <p:cxnSp>
          <p:nvCxnSpPr>
            <p:cNvPr id="29" name="Straight Connector 28"/>
            <p:cNvCxnSpPr/>
            <p:nvPr/>
          </p:nvCxnSpPr>
          <p:spPr>
            <a:xfrm flipV="1">
              <a:off x="4549950" y="1368418"/>
              <a:ext cx="288360" cy="2596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756417" y="-682493"/>
              <a:ext cx="1462158" cy="2123658"/>
            </a:xfrm>
            <a:prstGeom prst="rect">
              <a:avLst/>
            </a:prstGeom>
            <a:noFill/>
          </p:spPr>
          <p:txBody>
            <a:bodyPr wrap="square" rtlCol="0">
              <a:spAutoFit/>
            </a:bodyPr>
            <a:lstStyle/>
            <a:p>
              <a:endParaRPr lang="en-GB" sz="2200" b="1" dirty="0">
                <a:solidFill>
                  <a:srgbClr val="253746"/>
                </a:solidFill>
              </a:endParaRPr>
            </a:p>
            <a:p>
              <a:endParaRPr lang="en-GB" sz="2200" b="1" dirty="0">
                <a:solidFill>
                  <a:srgbClr val="253746"/>
                </a:solidFill>
              </a:endParaRPr>
            </a:p>
            <a:p>
              <a:endParaRPr lang="en-GB" sz="2200" b="1" dirty="0">
                <a:solidFill>
                  <a:srgbClr val="253746"/>
                </a:solidFill>
              </a:endParaRPr>
            </a:p>
            <a:p>
              <a:endParaRPr lang="en-GB" sz="2200" b="1" dirty="0">
                <a:solidFill>
                  <a:srgbClr val="253746"/>
                </a:solidFill>
              </a:endParaRPr>
            </a:p>
            <a:p>
              <a:endParaRPr lang="en-GB" sz="2200" b="1" dirty="0">
                <a:solidFill>
                  <a:srgbClr val="253746"/>
                </a:solidFill>
              </a:endParaRPr>
            </a:p>
            <a:p>
              <a:r>
                <a:rPr lang="en-GB" sz="2200" b="1" dirty="0">
                  <a:solidFill>
                    <a:srgbClr val="253746"/>
                  </a:solidFill>
                </a:rPr>
                <a:t>         300</a:t>
              </a:r>
            </a:p>
          </p:txBody>
        </p:sp>
      </p:grpSp>
      <p:sp>
        <p:nvSpPr>
          <p:cNvPr id="31" name="Speech Bubble: Rectangle with Corners Rounded 10">
            <a:extLst>
              <a:ext uri="{FF2B5EF4-FFF2-40B4-BE49-F238E27FC236}">
                <a16:creationId xmlns:a16="http://schemas.microsoft.com/office/drawing/2014/main" id="{CD2579CE-2DB8-4F93-8ECD-0E9BF715B235}"/>
              </a:ext>
            </a:extLst>
          </p:cNvPr>
          <p:cNvSpPr/>
          <p:nvPr/>
        </p:nvSpPr>
        <p:spPr>
          <a:xfrm>
            <a:off x="719194" y="2877928"/>
            <a:ext cx="3421592" cy="990600"/>
          </a:xfrm>
          <a:prstGeom prst="wedgeEllipseCallout">
            <a:avLst>
              <a:gd name="adj1" fmla="val 59320"/>
              <a:gd name="adj2" fmla="val -46816"/>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FF0000"/>
                </a:solidFill>
              </a:rPr>
              <a:t>7 is bigger than 3 but there are no 10s! </a:t>
            </a:r>
          </a:p>
        </p:txBody>
      </p:sp>
      <p:sp>
        <p:nvSpPr>
          <p:cNvPr id="32" name="Speech Bubble: Rectangle with Corners Rounded 10">
            <a:extLst>
              <a:ext uri="{FF2B5EF4-FFF2-40B4-BE49-F238E27FC236}">
                <a16:creationId xmlns:a16="http://schemas.microsoft.com/office/drawing/2014/main" id="{CD2579CE-2DB8-4F93-8ECD-0E9BF715B235}"/>
              </a:ext>
            </a:extLst>
          </p:cNvPr>
          <p:cNvSpPr/>
          <p:nvPr/>
        </p:nvSpPr>
        <p:spPr>
          <a:xfrm>
            <a:off x="394761" y="5455874"/>
            <a:ext cx="2880703" cy="446636"/>
          </a:xfrm>
          <a:prstGeom prst="wedgeEllipseCallout">
            <a:avLst>
              <a:gd name="adj1" fmla="val -45907"/>
              <a:gd name="adj2" fmla="val -38111"/>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13 - 7 = ? </a:t>
            </a:r>
            <a:endParaRPr lang="en-GB" sz="2000" b="1" dirty="0">
              <a:solidFill>
                <a:srgbClr val="C00000"/>
              </a:solidFill>
            </a:endParaRPr>
          </a:p>
        </p:txBody>
      </p:sp>
      <p:sp>
        <p:nvSpPr>
          <p:cNvPr id="33" name="Speech Bubble: Rectangle with Corners Rounded 10">
            <a:extLst>
              <a:ext uri="{FF2B5EF4-FFF2-40B4-BE49-F238E27FC236}">
                <a16:creationId xmlns:a16="http://schemas.microsoft.com/office/drawing/2014/main" id="{CD2579CE-2DB8-4F93-8ECD-0E9BF715B235}"/>
              </a:ext>
            </a:extLst>
          </p:cNvPr>
          <p:cNvSpPr/>
          <p:nvPr/>
        </p:nvSpPr>
        <p:spPr>
          <a:xfrm>
            <a:off x="3474464" y="5670952"/>
            <a:ext cx="2880703" cy="446636"/>
          </a:xfrm>
          <a:prstGeom prst="wedgeEllipseCallout">
            <a:avLst>
              <a:gd name="adj1" fmla="val -45907"/>
              <a:gd name="adj2" fmla="val -38111"/>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90 - 60 = ?</a:t>
            </a:r>
            <a:endParaRPr lang="en-GB" sz="2000" b="1" dirty="0">
              <a:solidFill>
                <a:srgbClr val="C00000"/>
              </a:solidFill>
            </a:endParaRPr>
          </a:p>
        </p:txBody>
      </p:sp>
      <p:sp>
        <p:nvSpPr>
          <p:cNvPr id="34" name="Speech Bubble: Rectangle with Corners Rounded 10">
            <a:extLst>
              <a:ext uri="{FF2B5EF4-FFF2-40B4-BE49-F238E27FC236}">
                <a16:creationId xmlns:a16="http://schemas.microsoft.com/office/drawing/2014/main" id="{CD2579CE-2DB8-4F93-8ECD-0E9BF715B235}"/>
              </a:ext>
            </a:extLst>
          </p:cNvPr>
          <p:cNvSpPr/>
          <p:nvPr/>
        </p:nvSpPr>
        <p:spPr>
          <a:xfrm>
            <a:off x="6026539" y="5224316"/>
            <a:ext cx="2880703" cy="446636"/>
          </a:xfrm>
          <a:prstGeom prst="wedgeEllipseCallout">
            <a:avLst>
              <a:gd name="adj1" fmla="val -45907"/>
              <a:gd name="adj2" fmla="val -38111"/>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300 - 200 = ? </a:t>
            </a:r>
            <a:endParaRPr lang="en-GB" sz="2000" b="1" dirty="0">
              <a:solidFill>
                <a:srgbClr val="C00000"/>
              </a:solidFill>
            </a:endParaRPr>
          </a:p>
        </p:txBody>
      </p:sp>
      <p:sp>
        <p:nvSpPr>
          <p:cNvPr id="35" name="Speech Bubble: Rectangle with Corners Rounded 10">
            <a:extLst>
              <a:ext uri="{FF2B5EF4-FFF2-40B4-BE49-F238E27FC236}">
                <a16:creationId xmlns:a16="http://schemas.microsoft.com/office/drawing/2014/main" id="{CD2579CE-2DB8-4F93-8ECD-0E9BF715B235}"/>
              </a:ext>
            </a:extLst>
          </p:cNvPr>
          <p:cNvSpPr/>
          <p:nvPr/>
        </p:nvSpPr>
        <p:spPr>
          <a:xfrm>
            <a:off x="4539451" y="3768392"/>
            <a:ext cx="3899836" cy="1078143"/>
          </a:xfrm>
          <a:prstGeom prst="wedgeEllipseCallout">
            <a:avLst>
              <a:gd name="adj1" fmla="val 59320"/>
              <a:gd name="adj2" fmla="val -46816"/>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FF0000"/>
                </a:solidFill>
              </a:rPr>
              <a:t>….and put 90 of it in the 10s and 10 in the 1s.</a:t>
            </a:r>
          </a:p>
        </p:txBody>
      </p:sp>
      <p:sp>
        <p:nvSpPr>
          <p:cNvPr id="36" name="Speech Bubble: Rectangle with Corners Rounded 10">
            <a:extLst>
              <a:ext uri="{FF2B5EF4-FFF2-40B4-BE49-F238E27FC236}">
                <a16:creationId xmlns:a16="http://schemas.microsoft.com/office/drawing/2014/main" id="{CD2579CE-2DB8-4F93-8ECD-0E9BF715B235}"/>
              </a:ext>
            </a:extLst>
          </p:cNvPr>
          <p:cNvSpPr/>
          <p:nvPr/>
        </p:nvSpPr>
        <p:spPr>
          <a:xfrm>
            <a:off x="5094404" y="2722536"/>
            <a:ext cx="2922788" cy="650692"/>
          </a:xfrm>
          <a:prstGeom prst="wedgeEllipseCallout">
            <a:avLst>
              <a:gd name="adj1" fmla="val 21000"/>
              <a:gd name="adj2" fmla="val -69616"/>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FF0000"/>
                </a:solidFill>
              </a:rPr>
              <a:t>403 - 267 = 136.</a:t>
            </a:r>
          </a:p>
        </p:txBody>
      </p:sp>
      <p:sp>
        <p:nvSpPr>
          <p:cNvPr id="37" name="Speech Bubble: Rectangle with Corners Rounded 10">
            <a:extLst>
              <a:ext uri="{FF2B5EF4-FFF2-40B4-BE49-F238E27FC236}">
                <a16:creationId xmlns:a16="http://schemas.microsoft.com/office/drawing/2014/main" id="{CD2579CE-2DB8-4F93-8ECD-0E9BF715B235}"/>
              </a:ext>
            </a:extLst>
          </p:cNvPr>
          <p:cNvSpPr/>
          <p:nvPr/>
        </p:nvSpPr>
        <p:spPr>
          <a:xfrm>
            <a:off x="579494" y="598282"/>
            <a:ext cx="3052127" cy="1048702"/>
          </a:xfrm>
          <a:prstGeom prst="wedgeEllipseCallout">
            <a:avLst>
              <a:gd name="adj1" fmla="val -58292"/>
              <a:gd name="adj2" fmla="val -19358"/>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sz="2000" b="1" dirty="0">
              <a:solidFill>
                <a:srgbClr val="253746"/>
              </a:solidFill>
            </a:endParaRPr>
          </a:p>
          <a:p>
            <a:pPr algn="ctr"/>
            <a:r>
              <a:rPr lang="en-GB" sz="2000" b="1" dirty="0">
                <a:solidFill>
                  <a:srgbClr val="253746"/>
                </a:solidFill>
              </a:rPr>
              <a:t>Let’s try</a:t>
            </a:r>
          </a:p>
          <a:p>
            <a:pPr algn="ctr"/>
            <a:r>
              <a:rPr lang="en-GB" sz="2000" b="1" dirty="0">
                <a:solidFill>
                  <a:srgbClr val="FF0000"/>
                </a:solidFill>
              </a:rPr>
              <a:t>403 – 267 using decomposition.  </a:t>
            </a:r>
          </a:p>
          <a:p>
            <a:pPr algn="ctr"/>
            <a:endParaRPr lang="en-GB" sz="2000" b="1" dirty="0">
              <a:solidFill>
                <a:srgbClr val="253746"/>
              </a:solidFill>
            </a:endParaRPr>
          </a:p>
        </p:txBody>
      </p:sp>
      <p:sp>
        <p:nvSpPr>
          <p:cNvPr id="38" name="Speech Bubble: Rectangle with Corners Rounded 10">
            <a:extLst>
              <a:ext uri="{FF2B5EF4-FFF2-40B4-BE49-F238E27FC236}">
                <a16:creationId xmlns:a16="http://schemas.microsoft.com/office/drawing/2014/main" id="{CD2579CE-2DB8-4F93-8ECD-0E9BF715B235}"/>
              </a:ext>
            </a:extLst>
          </p:cNvPr>
          <p:cNvSpPr/>
          <p:nvPr/>
        </p:nvSpPr>
        <p:spPr>
          <a:xfrm>
            <a:off x="523988" y="4053463"/>
            <a:ext cx="3421592" cy="898987"/>
          </a:xfrm>
          <a:prstGeom prst="wedgeEllipseCallout">
            <a:avLst>
              <a:gd name="adj1" fmla="val 59320"/>
              <a:gd name="adj2" fmla="val -46816"/>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FF0000"/>
                </a:solidFill>
              </a:rPr>
              <a:t>We have to take 100 from the 400…</a:t>
            </a:r>
          </a:p>
        </p:txBody>
      </p:sp>
      <p:sp>
        <p:nvSpPr>
          <p:cNvPr id="39" name="Speech Bubble: Rectangle with Corners Rounded 10">
            <a:extLst>
              <a:ext uri="{FF2B5EF4-FFF2-40B4-BE49-F238E27FC236}">
                <a16:creationId xmlns:a16="http://schemas.microsoft.com/office/drawing/2014/main" id="{CD2579CE-2DB8-4F93-8ECD-0E9BF715B235}"/>
              </a:ext>
            </a:extLst>
          </p:cNvPr>
          <p:cNvSpPr/>
          <p:nvPr/>
        </p:nvSpPr>
        <p:spPr>
          <a:xfrm>
            <a:off x="441811" y="1747361"/>
            <a:ext cx="4473005" cy="986407"/>
          </a:xfrm>
          <a:prstGeom prst="wedgeEllipseCallout">
            <a:avLst>
              <a:gd name="adj1" fmla="val 46093"/>
              <a:gd name="adj2" fmla="val -88244"/>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First </a:t>
            </a:r>
            <a:r>
              <a:rPr lang="en-GB" sz="2000" b="1" dirty="0">
                <a:solidFill>
                  <a:srgbClr val="FF0000"/>
                </a:solidFill>
              </a:rPr>
              <a:t>partition</a:t>
            </a:r>
            <a:r>
              <a:rPr lang="en-GB" sz="2000" b="1" dirty="0">
                <a:solidFill>
                  <a:srgbClr val="253746"/>
                </a:solidFill>
              </a:rPr>
              <a:t> the numbers and set them out neatly.</a:t>
            </a:r>
            <a:endParaRPr lang="en-GB" sz="2000" b="1" dirty="0">
              <a:solidFill>
                <a:srgbClr val="C00000"/>
              </a:solidFill>
            </a:endParaRPr>
          </a:p>
        </p:txBody>
      </p:sp>
    </p:spTree>
    <p:extLst>
      <p:ext uri="{BB962C8B-B14F-4D97-AF65-F5344CB8AC3E}">
        <p14:creationId xmlns:p14="http://schemas.microsoft.com/office/powerpoint/2010/main" val="3033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750"/>
                                        <p:tgtEl>
                                          <p:spTgt spid="39"/>
                                        </p:tgtEl>
                                      </p:cBhvr>
                                    </p:animEffect>
                                  </p:childTnLst>
                                </p:cTn>
                              </p:par>
                              <p:par>
                                <p:cTn id="13" presetID="10"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750"/>
                                        <p:tgtEl>
                                          <p:spTgt spid="3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750"/>
                                        <p:tgtEl>
                                          <p:spTgt spid="38"/>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750"/>
                                        <p:tgtEl>
                                          <p:spTgt spid="35"/>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24"/>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750"/>
                                        <p:tgtEl>
                                          <p:spTgt spid="32"/>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fade">
                                      <p:cBhvr>
                                        <p:cTn id="55" dur="750"/>
                                        <p:tgtEl>
                                          <p:spTgt spid="33"/>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22"/>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fade">
                                      <p:cBhvr>
                                        <p:cTn id="64" dur="750"/>
                                        <p:tgtEl>
                                          <p:spTgt spid="34"/>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fade">
                                      <p:cBhvr>
                                        <p:cTn id="73" dur="75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p:bldP spid="22" grpId="0"/>
      <p:bldP spid="23" grpId="0"/>
      <p:bldP spid="31" grpId="0" animBg="1"/>
      <p:bldP spid="32" grpId="0" animBg="1"/>
      <p:bldP spid="33" grpId="0" animBg="1"/>
      <p:bldP spid="34" grpId="0" animBg="1"/>
      <p:bldP spid="35" grpId="0" animBg="1"/>
      <p:bldP spid="36" grpId="0" animBg="1"/>
      <p:bldP spid="37" grpId="0" animBg="1"/>
      <p:bldP spid="38" grpId="0" animBg="1"/>
      <p:bldP spid="3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31</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4</a:t>
            </a:r>
          </a:p>
        </p:txBody>
      </p:sp>
      <p:sp>
        <p:nvSpPr>
          <p:cNvPr id="12" name="TextBox 11">
            <a:extLst>
              <a:ext uri="{FF2B5EF4-FFF2-40B4-BE49-F238E27FC236}">
                <a16:creationId xmlns:a16="http://schemas.microsoft.com/office/drawing/2014/main" id="{B69677ED-5C54-4353-B94F-C526DD00205C}"/>
              </a:ext>
            </a:extLst>
          </p:cNvPr>
          <p:cNvSpPr txBox="1"/>
          <p:nvPr/>
        </p:nvSpPr>
        <p:spPr>
          <a:xfrm>
            <a:off x="230981" y="138645"/>
            <a:ext cx="8784065" cy="400110"/>
          </a:xfrm>
          <a:prstGeom prst="rect">
            <a:avLst/>
          </a:prstGeom>
          <a:noFill/>
        </p:spPr>
        <p:txBody>
          <a:bodyPr wrap="square" rtlCol="0">
            <a:spAutoFit/>
          </a:bodyPr>
          <a:lstStyle/>
          <a:p>
            <a:pPr lvl="0">
              <a:buClr>
                <a:srgbClr val="EA7600"/>
              </a:buClr>
              <a:buSzPct val="120000"/>
            </a:pPr>
            <a:r>
              <a:rPr lang="en-GB" sz="2000" b="1" dirty="0">
                <a:solidFill>
                  <a:srgbClr val="253746"/>
                </a:solidFill>
              </a:rPr>
              <a:t>Day 3: </a:t>
            </a:r>
            <a:r>
              <a:rPr lang="en-GB" sz="2000" b="1" dirty="0">
                <a:solidFill>
                  <a:srgbClr val="5B9BD5">
                    <a:lumMod val="75000"/>
                  </a:srgbClr>
                </a:solidFill>
              </a:rPr>
              <a:t>Subtract 3-digit numbers choosing an efficient method.</a:t>
            </a:r>
          </a:p>
        </p:txBody>
      </p:sp>
      <p:sp>
        <p:nvSpPr>
          <p:cNvPr id="5" name="Rounded Rectangle 1">
            <a:extLst>
              <a:ext uri="{FF2B5EF4-FFF2-40B4-BE49-F238E27FC236}">
                <a16:creationId xmlns:a16="http://schemas.microsoft.com/office/drawing/2014/main" id="{16D8D18D-89D4-44E0-B223-9664834BB146}"/>
              </a:ext>
            </a:extLst>
          </p:cNvPr>
          <p:cNvSpPr/>
          <p:nvPr/>
        </p:nvSpPr>
        <p:spPr>
          <a:xfrm>
            <a:off x="123494" y="3275463"/>
            <a:ext cx="8872010" cy="2251880"/>
          </a:xfrm>
          <a:prstGeom prst="roundRect">
            <a:avLst/>
          </a:prstGeom>
          <a:solidFill>
            <a:schemeClr val="bg1"/>
          </a:solidFill>
          <a:ln w="28575">
            <a:solidFill>
              <a:srgbClr val="EA7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a:extLst>
              <a:ext uri="{FF2B5EF4-FFF2-40B4-BE49-F238E27FC236}">
                <a16:creationId xmlns:a16="http://schemas.microsoft.com/office/drawing/2014/main" id="{6583091C-0DFE-4E07-AF26-D3F305FEF7F8}"/>
              </a:ext>
            </a:extLst>
          </p:cNvPr>
          <p:cNvPicPr>
            <a:picLocks noChangeAspect="1"/>
          </p:cNvPicPr>
          <p:nvPr/>
        </p:nvPicPr>
        <p:blipFill>
          <a:blip r:embed="rId3"/>
          <a:stretch>
            <a:fillRect/>
          </a:stretch>
        </p:blipFill>
        <p:spPr>
          <a:xfrm>
            <a:off x="8266330" y="4080333"/>
            <a:ext cx="657735" cy="615209"/>
          </a:xfrm>
          <a:prstGeom prst="rect">
            <a:avLst/>
          </a:prstGeom>
        </p:spPr>
      </p:pic>
      <p:pic>
        <p:nvPicPr>
          <p:cNvPr id="7" name="Picture 6">
            <a:extLst>
              <a:ext uri="{FF2B5EF4-FFF2-40B4-BE49-F238E27FC236}">
                <a16:creationId xmlns:a16="http://schemas.microsoft.com/office/drawing/2014/main" id="{F4519F8D-26D0-49F7-81BF-BFBA6193E369}"/>
              </a:ext>
            </a:extLst>
          </p:cNvPr>
          <p:cNvPicPr>
            <a:picLocks noChangeAspect="1"/>
          </p:cNvPicPr>
          <p:nvPr/>
        </p:nvPicPr>
        <p:blipFill>
          <a:blip r:embed="rId3"/>
          <a:stretch>
            <a:fillRect/>
          </a:stretch>
        </p:blipFill>
        <p:spPr>
          <a:xfrm>
            <a:off x="3301684" y="4065966"/>
            <a:ext cx="657735" cy="615209"/>
          </a:xfrm>
          <a:prstGeom prst="rect">
            <a:avLst/>
          </a:prstGeom>
        </p:spPr>
      </p:pic>
      <p:pic>
        <p:nvPicPr>
          <p:cNvPr id="8" name="Picture 7">
            <a:extLst>
              <a:ext uri="{FF2B5EF4-FFF2-40B4-BE49-F238E27FC236}">
                <a16:creationId xmlns:a16="http://schemas.microsoft.com/office/drawing/2014/main" id="{30B67A5B-C53E-452B-A7DD-851214C4C96C}"/>
              </a:ext>
            </a:extLst>
          </p:cNvPr>
          <p:cNvPicPr>
            <a:picLocks noChangeAspect="1"/>
          </p:cNvPicPr>
          <p:nvPr/>
        </p:nvPicPr>
        <p:blipFill>
          <a:blip r:embed="rId3"/>
          <a:stretch>
            <a:fillRect/>
          </a:stretch>
        </p:blipFill>
        <p:spPr>
          <a:xfrm>
            <a:off x="363087" y="4081732"/>
            <a:ext cx="657735" cy="615209"/>
          </a:xfrm>
          <a:prstGeom prst="rect">
            <a:avLst/>
          </a:prstGeom>
        </p:spPr>
      </p:pic>
      <p:pic>
        <p:nvPicPr>
          <p:cNvPr id="9" name="Picture 8">
            <a:extLst>
              <a:ext uri="{FF2B5EF4-FFF2-40B4-BE49-F238E27FC236}">
                <a16:creationId xmlns:a16="http://schemas.microsoft.com/office/drawing/2014/main" id="{707C8E5D-C5B7-455A-B6C1-6D57E52FAFC9}"/>
              </a:ext>
            </a:extLst>
          </p:cNvPr>
          <p:cNvPicPr>
            <a:picLocks noChangeAspect="1"/>
          </p:cNvPicPr>
          <p:nvPr/>
        </p:nvPicPr>
        <p:blipFill>
          <a:blip r:embed="rId3"/>
          <a:stretch>
            <a:fillRect/>
          </a:stretch>
        </p:blipFill>
        <p:spPr>
          <a:xfrm>
            <a:off x="840700" y="4063395"/>
            <a:ext cx="657735" cy="615209"/>
          </a:xfrm>
          <a:prstGeom prst="rect">
            <a:avLst/>
          </a:prstGeom>
        </p:spPr>
      </p:pic>
      <p:cxnSp>
        <p:nvCxnSpPr>
          <p:cNvPr id="11" name="Straight Connector 10">
            <a:extLst>
              <a:ext uri="{FF2B5EF4-FFF2-40B4-BE49-F238E27FC236}">
                <a16:creationId xmlns:a16="http://schemas.microsoft.com/office/drawing/2014/main" id="{5461B859-CB2B-4F18-930A-E76DED1D4707}"/>
              </a:ext>
            </a:extLst>
          </p:cNvPr>
          <p:cNvCxnSpPr>
            <a:cxnSpLocks/>
          </p:cNvCxnSpPr>
          <p:nvPr/>
        </p:nvCxnSpPr>
        <p:spPr>
          <a:xfrm>
            <a:off x="243989" y="4681175"/>
            <a:ext cx="8575062" cy="17662"/>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cxnSp>
        <p:nvCxnSpPr>
          <p:cNvPr id="13" name="Straight Connector 12">
            <a:extLst>
              <a:ext uri="{FF2B5EF4-FFF2-40B4-BE49-F238E27FC236}">
                <a16:creationId xmlns:a16="http://schemas.microsoft.com/office/drawing/2014/main" id="{3F97C865-9987-417D-9E2E-61C83CCA35B8}"/>
              </a:ext>
            </a:extLst>
          </p:cNvPr>
          <p:cNvCxnSpPr/>
          <p:nvPr/>
        </p:nvCxnSpPr>
        <p:spPr>
          <a:xfrm flipH="1">
            <a:off x="589333" y="4680000"/>
            <a:ext cx="1" cy="167026"/>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14" name="TextBox 13">
            <a:extLst>
              <a:ext uri="{FF2B5EF4-FFF2-40B4-BE49-F238E27FC236}">
                <a16:creationId xmlns:a16="http://schemas.microsoft.com/office/drawing/2014/main" id="{2B0343CC-01A7-42BA-BC79-F3A79951C59A}"/>
              </a:ext>
            </a:extLst>
          </p:cNvPr>
          <p:cNvSpPr txBox="1"/>
          <p:nvPr/>
        </p:nvSpPr>
        <p:spPr>
          <a:xfrm>
            <a:off x="277746" y="4804611"/>
            <a:ext cx="62317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alibri" panose="020F0502020204030204"/>
                <a:ea typeface="+mn-ea"/>
                <a:cs typeface="+mn-cs"/>
              </a:rPr>
              <a:t>267</a:t>
            </a:r>
          </a:p>
        </p:txBody>
      </p:sp>
      <p:grpSp>
        <p:nvGrpSpPr>
          <p:cNvPr id="15" name="Group 14">
            <a:extLst>
              <a:ext uri="{FF2B5EF4-FFF2-40B4-BE49-F238E27FC236}">
                <a16:creationId xmlns:a16="http://schemas.microsoft.com/office/drawing/2014/main" id="{82CD79F3-1085-48F0-BF8A-A61F9605A48A}"/>
              </a:ext>
            </a:extLst>
          </p:cNvPr>
          <p:cNvGrpSpPr/>
          <p:nvPr/>
        </p:nvGrpSpPr>
        <p:grpSpPr>
          <a:xfrm>
            <a:off x="589334" y="3731312"/>
            <a:ext cx="920157" cy="1474798"/>
            <a:chOff x="1423517" y="3731312"/>
            <a:chExt cx="2908442" cy="1474798"/>
          </a:xfrm>
        </p:grpSpPr>
        <p:cxnSp>
          <p:nvCxnSpPr>
            <p:cNvPr id="16" name="Straight Connector 15">
              <a:extLst>
                <a:ext uri="{FF2B5EF4-FFF2-40B4-BE49-F238E27FC236}">
                  <a16:creationId xmlns:a16="http://schemas.microsoft.com/office/drawing/2014/main" id="{6E24F5E3-467B-4F3D-96DA-1D837F0A7992}"/>
                </a:ext>
              </a:extLst>
            </p:cNvPr>
            <p:cNvCxnSpPr/>
            <p:nvPr/>
          </p:nvCxnSpPr>
          <p:spPr>
            <a:xfrm flipH="1">
              <a:off x="3175430" y="4680000"/>
              <a:ext cx="1" cy="167026"/>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17" name="TextBox 16">
              <a:extLst>
                <a:ext uri="{FF2B5EF4-FFF2-40B4-BE49-F238E27FC236}">
                  <a16:creationId xmlns:a16="http://schemas.microsoft.com/office/drawing/2014/main" id="{61452C65-2058-4B4A-9A33-1EAFCA3FDFC4}"/>
                </a:ext>
              </a:extLst>
            </p:cNvPr>
            <p:cNvSpPr txBox="1"/>
            <p:nvPr/>
          </p:nvSpPr>
          <p:spPr>
            <a:xfrm>
              <a:off x="2177895" y="4806000"/>
              <a:ext cx="215406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noProof="0" dirty="0">
                  <a:solidFill>
                    <a:srgbClr val="002060"/>
                  </a:solidFill>
                  <a:latin typeface="Calibri" panose="020F0502020204030204"/>
                </a:rPr>
                <a:t>270</a:t>
              </a:r>
              <a:endParaRPr kumimoji="0" lang="en-GB" sz="2000" b="1" i="0" u="none" strike="noStrike" kern="1200" cap="none" spc="0" normalizeH="0" baseline="0" noProof="0" dirty="0">
                <a:ln>
                  <a:noFill/>
                </a:ln>
                <a:solidFill>
                  <a:srgbClr val="002060"/>
                </a:solidFill>
                <a:effectLst/>
                <a:uLnTx/>
                <a:uFillTx/>
                <a:latin typeface="Calibri" panose="020F0502020204030204"/>
              </a:endParaRPr>
            </a:p>
          </p:txBody>
        </p:sp>
        <p:grpSp>
          <p:nvGrpSpPr>
            <p:cNvPr id="18" name="Group 17">
              <a:extLst>
                <a:ext uri="{FF2B5EF4-FFF2-40B4-BE49-F238E27FC236}">
                  <a16:creationId xmlns:a16="http://schemas.microsoft.com/office/drawing/2014/main" id="{5DC5BAE7-1557-4FAE-8F46-06136AFA90F2}"/>
                </a:ext>
              </a:extLst>
            </p:cNvPr>
            <p:cNvGrpSpPr/>
            <p:nvPr/>
          </p:nvGrpSpPr>
          <p:grpSpPr>
            <a:xfrm>
              <a:off x="1423517" y="3731312"/>
              <a:ext cx="1792101" cy="964230"/>
              <a:chOff x="2247895" y="3530429"/>
              <a:chExt cx="1762795" cy="1167682"/>
            </a:xfrm>
          </p:grpSpPr>
          <p:sp>
            <p:nvSpPr>
              <p:cNvPr id="19" name="Freeform: Shape 17">
                <a:extLst>
                  <a:ext uri="{FF2B5EF4-FFF2-40B4-BE49-F238E27FC236}">
                    <a16:creationId xmlns:a16="http://schemas.microsoft.com/office/drawing/2014/main" id="{507872B4-F473-41D4-B7AF-EA7EF79F0869}"/>
                  </a:ext>
                </a:extLst>
              </p:cNvPr>
              <p:cNvSpPr/>
              <p:nvPr/>
            </p:nvSpPr>
            <p:spPr>
              <a:xfrm>
                <a:off x="2247895" y="4054792"/>
                <a:ext cx="1762795" cy="643319"/>
              </a:xfrm>
              <a:custGeom>
                <a:avLst/>
                <a:gdLst>
                  <a:gd name="connsiteX0" fmla="*/ 0 w 1990725"/>
                  <a:gd name="connsiteY0" fmla="*/ 323850 h 323850"/>
                  <a:gd name="connsiteX1" fmla="*/ 1047750 w 1990725"/>
                  <a:gd name="connsiteY1" fmla="*/ 0 h 323850"/>
                  <a:gd name="connsiteX2" fmla="*/ 1990725 w 1990725"/>
                  <a:gd name="connsiteY2" fmla="*/ 323850 h 323850"/>
                  <a:gd name="connsiteX3" fmla="*/ 1990725 w 1990725"/>
                  <a:gd name="connsiteY3" fmla="*/ 323850 h 323850"/>
                  <a:gd name="connsiteX4" fmla="*/ 1990725 w 1990725"/>
                  <a:gd name="connsiteY4" fmla="*/ 32385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25" h="323850">
                    <a:moveTo>
                      <a:pt x="0" y="323850"/>
                    </a:moveTo>
                    <a:cubicBezTo>
                      <a:pt x="357981" y="161925"/>
                      <a:pt x="715963" y="0"/>
                      <a:pt x="1047750" y="0"/>
                    </a:cubicBezTo>
                    <a:cubicBezTo>
                      <a:pt x="1379537" y="0"/>
                      <a:pt x="1990725" y="323850"/>
                      <a:pt x="1990725" y="323850"/>
                    </a:cubicBezTo>
                    <a:lnTo>
                      <a:pt x="1990725" y="323850"/>
                    </a:lnTo>
                    <a:lnTo>
                      <a:pt x="1990725" y="323850"/>
                    </a:lnTo>
                  </a:path>
                </a:pathLst>
              </a:custGeom>
              <a:noFill/>
              <a:ln w="19050" cap="flat" cmpd="sng" algn="ctr">
                <a:solidFill>
                  <a:srgbClr val="00206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11E669F0-679A-4F43-9217-D6A85CE8F122}"/>
                  </a:ext>
                </a:extLst>
              </p:cNvPr>
              <p:cNvSpPr txBox="1"/>
              <p:nvPr/>
            </p:nvSpPr>
            <p:spPr>
              <a:xfrm>
                <a:off x="2671257" y="3530429"/>
                <a:ext cx="834728" cy="48453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noProof="0" dirty="0">
                    <a:solidFill>
                      <a:srgbClr val="C00000"/>
                    </a:solidFill>
                    <a:latin typeface="Calibri" panose="020F0502020204030204"/>
                  </a:rPr>
                  <a:t>3</a:t>
                </a:r>
                <a:endParaRPr kumimoji="0" lang="en-GB" sz="2000" b="1" i="0" u="none" strike="noStrike" kern="1200" cap="none" spc="0" normalizeH="0" baseline="0" noProof="0" dirty="0">
                  <a:ln>
                    <a:noFill/>
                  </a:ln>
                  <a:solidFill>
                    <a:srgbClr val="C00000"/>
                  </a:solidFill>
                  <a:effectLst/>
                  <a:uLnTx/>
                  <a:uFillTx/>
                  <a:latin typeface="Calibri" panose="020F0502020204030204"/>
                </a:endParaRPr>
              </a:p>
            </p:txBody>
          </p:sp>
        </p:grpSp>
      </p:grpSp>
      <p:grpSp>
        <p:nvGrpSpPr>
          <p:cNvPr id="21" name="Group 20">
            <a:extLst>
              <a:ext uri="{FF2B5EF4-FFF2-40B4-BE49-F238E27FC236}">
                <a16:creationId xmlns:a16="http://schemas.microsoft.com/office/drawing/2014/main" id="{CAE9330B-ACF1-4619-9765-52FA789E0952}"/>
              </a:ext>
            </a:extLst>
          </p:cNvPr>
          <p:cNvGrpSpPr/>
          <p:nvPr/>
        </p:nvGrpSpPr>
        <p:grpSpPr>
          <a:xfrm>
            <a:off x="1169568" y="3682173"/>
            <a:ext cx="2879526" cy="1523937"/>
            <a:chOff x="3179883" y="3698215"/>
            <a:chExt cx="6004526" cy="1523937"/>
          </a:xfrm>
        </p:grpSpPr>
        <p:cxnSp>
          <p:nvCxnSpPr>
            <p:cNvPr id="22" name="Straight Connector 21">
              <a:extLst>
                <a:ext uri="{FF2B5EF4-FFF2-40B4-BE49-F238E27FC236}">
                  <a16:creationId xmlns:a16="http://schemas.microsoft.com/office/drawing/2014/main" id="{34ED688B-C8DD-438C-A881-918DA5A46F4A}"/>
                </a:ext>
              </a:extLst>
            </p:cNvPr>
            <p:cNvCxnSpPr/>
            <p:nvPr/>
          </p:nvCxnSpPr>
          <p:spPr>
            <a:xfrm flipH="1">
              <a:off x="8300392" y="4696042"/>
              <a:ext cx="1" cy="167026"/>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23" name="TextBox 22">
              <a:extLst>
                <a:ext uri="{FF2B5EF4-FFF2-40B4-BE49-F238E27FC236}">
                  <a16:creationId xmlns:a16="http://schemas.microsoft.com/office/drawing/2014/main" id="{A997F719-BAD0-48D5-805D-52A1DC5A0582}"/>
                </a:ext>
              </a:extLst>
            </p:cNvPr>
            <p:cNvSpPr txBox="1"/>
            <p:nvPr/>
          </p:nvSpPr>
          <p:spPr>
            <a:xfrm>
              <a:off x="7422178" y="4822042"/>
              <a:ext cx="176223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noProof="0" dirty="0">
                  <a:solidFill>
                    <a:srgbClr val="002060"/>
                  </a:solidFill>
                  <a:latin typeface="Calibri" panose="020F0502020204030204"/>
                </a:rPr>
                <a:t>30</a:t>
              </a:r>
              <a:r>
                <a:rPr kumimoji="0" lang="en-GB" sz="2000" b="1" i="0" u="none" strike="noStrike" kern="1200" cap="none" spc="0" normalizeH="0" baseline="0" noProof="0" dirty="0">
                  <a:ln>
                    <a:noFill/>
                  </a:ln>
                  <a:solidFill>
                    <a:srgbClr val="002060"/>
                  </a:solidFill>
                  <a:effectLst/>
                  <a:uLnTx/>
                  <a:uFillTx/>
                  <a:latin typeface="Calibri" panose="020F0502020204030204"/>
                </a:rPr>
                <a:t>0</a:t>
              </a:r>
            </a:p>
          </p:txBody>
        </p:sp>
        <p:grpSp>
          <p:nvGrpSpPr>
            <p:cNvPr id="24" name="Group 23">
              <a:extLst>
                <a:ext uri="{FF2B5EF4-FFF2-40B4-BE49-F238E27FC236}">
                  <a16:creationId xmlns:a16="http://schemas.microsoft.com/office/drawing/2014/main" id="{66E33C36-032B-42F4-BF96-E3C2FA91C86E}"/>
                </a:ext>
              </a:extLst>
            </p:cNvPr>
            <p:cNvGrpSpPr/>
            <p:nvPr/>
          </p:nvGrpSpPr>
          <p:grpSpPr>
            <a:xfrm>
              <a:off x="3179883" y="3698215"/>
              <a:ext cx="5118276" cy="999002"/>
              <a:chOff x="4899514" y="3450136"/>
              <a:chExt cx="6525675" cy="1271942"/>
            </a:xfrm>
          </p:grpSpPr>
          <p:sp>
            <p:nvSpPr>
              <p:cNvPr id="25" name="Freeform: Shape 18">
                <a:extLst>
                  <a:ext uri="{FF2B5EF4-FFF2-40B4-BE49-F238E27FC236}">
                    <a16:creationId xmlns:a16="http://schemas.microsoft.com/office/drawing/2014/main" id="{1CE53C2C-D36A-494A-8AB5-150C406F8085}"/>
                  </a:ext>
                </a:extLst>
              </p:cNvPr>
              <p:cNvSpPr/>
              <p:nvPr/>
            </p:nvSpPr>
            <p:spPr>
              <a:xfrm>
                <a:off x="4899514" y="3918695"/>
                <a:ext cx="6525675" cy="803383"/>
              </a:xfrm>
              <a:custGeom>
                <a:avLst/>
                <a:gdLst>
                  <a:gd name="connsiteX0" fmla="*/ 0 w 1990725"/>
                  <a:gd name="connsiteY0" fmla="*/ 323850 h 323850"/>
                  <a:gd name="connsiteX1" fmla="*/ 1047750 w 1990725"/>
                  <a:gd name="connsiteY1" fmla="*/ 0 h 323850"/>
                  <a:gd name="connsiteX2" fmla="*/ 1990725 w 1990725"/>
                  <a:gd name="connsiteY2" fmla="*/ 323850 h 323850"/>
                  <a:gd name="connsiteX3" fmla="*/ 1990725 w 1990725"/>
                  <a:gd name="connsiteY3" fmla="*/ 323850 h 323850"/>
                  <a:gd name="connsiteX4" fmla="*/ 1990725 w 1990725"/>
                  <a:gd name="connsiteY4" fmla="*/ 32385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25" h="323850">
                    <a:moveTo>
                      <a:pt x="0" y="323850"/>
                    </a:moveTo>
                    <a:cubicBezTo>
                      <a:pt x="357981" y="161925"/>
                      <a:pt x="715963" y="0"/>
                      <a:pt x="1047750" y="0"/>
                    </a:cubicBezTo>
                    <a:cubicBezTo>
                      <a:pt x="1379537" y="0"/>
                      <a:pt x="1990725" y="323850"/>
                      <a:pt x="1990725" y="323850"/>
                    </a:cubicBezTo>
                    <a:lnTo>
                      <a:pt x="1990725" y="323850"/>
                    </a:lnTo>
                    <a:lnTo>
                      <a:pt x="1990725" y="323850"/>
                    </a:lnTo>
                  </a:path>
                </a:pathLst>
              </a:custGeom>
              <a:noFill/>
              <a:ln w="19050" cap="flat" cmpd="sng" algn="ctr">
                <a:solidFill>
                  <a:srgbClr val="00206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DE1627C3-27B5-4141-A1B6-AAC733C1A75D}"/>
                  </a:ext>
                </a:extLst>
              </p:cNvPr>
              <p:cNvSpPr txBox="1"/>
              <p:nvPr/>
            </p:nvSpPr>
            <p:spPr>
              <a:xfrm>
                <a:off x="7525377" y="3450136"/>
                <a:ext cx="1332340" cy="5094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C00000"/>
                    </a:solidFill>
                    <a:latin typeface="Calibri" panose="020F0502020204030204"/>
                  </a:rPr>
                  <a:t>30</a:t>
                </a:r>
                <a:endParaRPr kumimoji="0" lang="en-GB" sz="2000" b="1" i="0" u="none" strike="noStrike" kern="1200" cap="none" spc="0" normalizeH="0" baseline="0" noProof="0" dirty="0">
                  <a:ln>
                    <a:noFill/>
                  </a:ln>
                  <a:solidFill>
                    <a:srgbClr val="C00000"/>
                  </a:solidFill>
                  <a:effectLst/>
                  <a:uLnTx/>
                  <a:uFillTx/>
                  <a:latin typeface="Calibri" panose="020F0502020204030204"/>
                </a:endParaRPr>
              </a:p>
            </p:txBody>
          </p:sp>
        </p:grpSp>
      </p:grpSp>
      <p:cxnSp>
        <p:nvCxnSpPr>
          <p:cNvPr id="27" name="Straight Connector 26">
            <a:extLst>
              <a:ext uri="{FF2B5EF4-FFF2-40B4-BE49-F238E27FC236}">
                <a16:creationId xmlns:a16="http://schemas.microsoft.com/office/drawing/2014/main" id="{558FBA29-2B6C-4A7B-96D9-C98E53972C24}"/>
              </a:ext>
            </a:extLst>
          </p:cNvPr>
          <p:cNvCxnSpPr/>
          <p:nvPr/>
        </p:nvCxnSpPr>
        <p:spPr>
          <a:xfrm flipH="1">
            <a:off x="8563308" y="4680000"/>
            <a:ext cx="0" cy="167026"/>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28" name="TextBox 27">
            <a:extLst>
              <a:ext uri="{FF2B5EF4-FFF2-40B4-BE49-F238E27FC236}">
                <a16:creationId xmlns:a16="http://schemas.microsoft.com/office/drawing/2014/main" id="{48E7BA6D-0520-4AC4-A760-1D534BCB3EF8}"/>
              </a:ext>
            </a:extLst>
          </p:cNvPr>
          <p:cNvSpPr txBox="1"/>
          <p:nvPr/>
        </p:nvSpPr>
        <p:spPr>
          <a:xfrm>
            <a:off x="8244000" y="4806000"/>
            <a:ext cx="68282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noProof="0" dirty="0">
                <a:solidFill>
                  <a:srgbClr val="002060"/>
                </a:solidFill>
                <a:latin typeface="Calibri" panose="020F0502020204030204"/>
              </a:rPr>
              <a:t>403</a:t>
            </a:r>
            <a:endParaRPr kumimoji="0" lang="en-GB" sz="2000" b="1" i="0" u="none" strike="noStrike" kern="1200" cap="none" spc="0" normalizeH="0" baseline="0" noProof="0" dirty="0">
              <a:ln>
                <a:noFill/>
              </a:ln>
              <a:solidFill>
                <a:srgbClr val="002060"/>
              </a:solidFill>
              <a:effectLst/>
              <a:uLnTx/>
              <a:uFillTx/>
              <a:latin typeface="Calibri" panose="020F0502020204030204"/>
            </a:endParaRPr>
          </a:p>
        </p:txBody>
      </p:sp>
      <p:grpSp>
        <p:nvGrpSpPr>
          <p:cNvPr id="29" name="Group 28">
            <a:extLst>
              <a:ext uri="{FF2B5EF4-FFF2-40B4-BE49-F238E27FC236}">
                <a16:creationId xmlns:a16="http://schemas.microsoft.com/office/drawing/2014/main" id="{61F62101-D485-4727-9AD1-82F7F4A34EE6}"/>
              </a:ext>
            </a:extLst>
          </p:cNvPr>
          <p:cNvGrpSpPr/>
          <p:nvPr/>
        </p:nvGrpSpPr>
        <p:grpSpPr>
          <a:xfrm>
            <a:off x="1828800" y="3731311"/>
            <a:ext cx="8299939" cy="949862"/>
            <a:chOff x="2444561" y="3492277"/>
            <a:chExt cx="11018633" cy="1209376"/>
          </a:xfrm>
        </p:grpSpPr>
        <p:sp>
          <p:nvSpPr>
            <p:cNvPr id="30" name="Freeform: Shape 18">
              <a:extLst>
                <a:ext uri="{FF2B5EF4-FFF2-40B4-BE49-F238E27FC236}">
                  <a16:creationId xmlns:a16="http://schemas.microsoft.com/office/drawing/2014/main" id="{42A6FAA1-BDCC-4BD3-96A8-F075F6118171}"/>
                </a:ext>
              </a:extLst>
            </p:cNvPr>
            <p:cNvSpPr/>
            <p:nvPr/>
          </p:nvSpPr>
          <p:spPr>
            <a:xfrm>
              <a:off x="4899515" y="4120419"/>
              <a:ext cx="6432877" cy="581234"/>
            </a:xfrm>
            <a:custGeom>
              <a:avLst/>
              <a:gdLst>
                <a:gd name="connsiteX0" fmla="*/ 0 w 1990725"/>
                <a:gd name="connsiteY0" fmla="*/ 323850 h 323850"/>
                <a:gd name="connsiteX1" fmla="*/ 1047750 w 1990725"/>
                <a:gd name="connsiteY1" fmla="*/ 0 h 323850"/>
                <a:gd name="connsiteX2" fmla="*/ 1990725 w 1990725"/>
                <a:gd name="connsiteY2" fmla="*/ 323850 h 323850"/>
                <a:gd name="connsiteX3" fmla="*/ 1990725 w 1990725"/>
                <a:gd name="connsiteY3" fmla="*/ 323850 h 323850"/>
                <a:gd name="connsiteX4" fmla="*/ 1990725 w 1990725"/>
                <a:gd name="connsiteY4" fmla="*/ 32385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25" h="323850">
                  <a:moveTo>
                    <a:pt x="0" y="323850"/>
                  </a:moveTo>
                  <a:cubicBezTo>
                    <a:pt x="357981" y="161925"/>
                    <a:pt x="715963" y="0"/>
                    <a:pt x="1047750" y="0"/>
                  </a:cubicBezTo>
                  <a:cubicBezTo>
                    <a:pt x="1379537" y="0"/>
                    <a:pt x="1990725" y="323850"/>
                    <a:pt x="1990725" y="323850"/>
                  </a:cubicBezTo>
                  <a:lnTo>
                    <a:pt x="1990725" y="323850"/>
                  </a:lnTo>
                  <a:lnTo>
                    <a:pt x="1990725" y="323850"/>
                  </a:lnTo>
                </a:path>
              </a:pathLst>
            </a:custGeom>
            <a:noFill/>
            <a:ln w="19050" cap="flat" cmpd="sng" algn="ctr">
              <a:solidFill>
                <a:srgbClr val="00206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704818DC-CF63-45FA-9F12-2E2E5602232E}"/>
                </a:ext>
              </a:extLst>
            </p:cNvPr>
            <p:cNvSpPr txBox="1"/>
            <p:nvPr/>
          </p:nvSpPr>
          <p:spPr>
            <a:xfrm>
              <a:off x="2444561" y="3492277"/>
              <a:ext cx="11018633" cy="5094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C00000"/>
                  </a:solidFill>
                  <a:latin typeface="Calibri" panose="020F0502020204030204"/>
                </a:rPr>
                <a:t>103</a:t>
              </a:r>
              <a:endParaRPr kumimoji="0" lang="en-GB" sz="2000" b="1" i="0" u="none" strike="noStrike" kern="1200" cap="none" spc="0" normalizeH="0" baseline="0" noProof="0" dirty="0">
                <a:ln>
                  <a:noFill/>
                </a:ln>
                <a:solidFill>
                  <a:srgbClr val="C00000"/>
                </a:solidFill>
                <a:effectLst/>
                <a:uLnTx/>
                <a:uFillTx/>
                <a:latin typeface="Calibri" panose="020F0502020204030204"/>
              </a:endParaRPr>
            </a:p>
          </p:txBody>
        </p:sp>
      </p:grpSp>
      <p:sp>
        <p:nvSpPr>
          <p:cNvPr id="32" name="Speech Bubble: Rectangle with Corners Rounded 10">
            <a:extLst>
              <a:ext uri="{FF2B5EF4-FFF2-40B4-BE49-F238E27FC236}">
                <a16:creationId xmlns:a16="http://schemas.microsoft.com/office/drawing/2014/main" id="{C2075B1D-A593-4F64-B42D-DFC0802EAEDE}"/>
              </a:ext>
            </a:extLst>
          </p:cNvPr>
          <p:cNvSpPr/>
          <p:nvPr/>
        </p:nvSpPr>
        <p:spPr>
          <a:xfrm>
            <a:off x="5978770" y="2430582"/>
            <a:ext cx="3111890" cy="616626"/>
          </a:xfrm>
          <a:prstGeom prst="wedgeEllipseCallout">
            <a:avLst>
              <a:gd name="adj1" fmla="val 15466"/>
              <a:gd name="adj2" fmla="val 123421"/>
            </a:avLst>
          </a:prstGeom>
          <a:solidFill>
            <a:srgbClr val="BDD7EE"/>
          </a:solidFill>
          <a:ln w="19050">
            <a:solidFill>
              <a:srgbClr val="1F4E79"/>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 then </a:t>
            </a:r>
            <a:r>
              <a:rPr lang="en-GB" sz="2000" b="1" dirty="0">
                <a:solidFill>
                  <a:srgbClr val="FF0000"/>
                </a:solidFill>
              </a:rPr>
              <a:t>103</a:t>
            </a:r>
            <a:r>
              <a:rPr lang="en-GB" sz="2000" b="1" dirty="0">
                <a:solidFill>
                  <a:srgbClr val="253746"/>
                </a:solidFill>
              </a:rPr>
              <a:t> to 403.</a:t>
            </a:r>
          </a:p>
        </p:txBody>
      </p:sp>
      <p:sp>
        <p:nvSpPr>
          <p:cNvPr id="33" name="Speech Bubble: Rectangle with Corners Rounded 10">
            <a:extLst>
              <a:ext uri="{FF2B5EF4-FFF2-40B4-BE49-F238E27FC236}">
                <a16:creationId xmlns:a16="http://schemas.microsoft.com/office/drawing/2014/main" id="{F6042774-3728-4422-BDE6-3B9E012F068A}"/>
              </a:ext>
            </a:extLst>
          </p:cNvPr>
          <p:cNvSpPr/>
          <p:nvPr/>
        </p:nvSpPr>
        <p:spPr>
          <a:xfrm>
            <a:off x="219936" y="2430582"/>
            <a:ext cx="2438440" cy="860216"/>
          </a:xfrm>
          <a:prstGeom prst="wedgeEllipseCallout">
            <a:avLst>
              <a:gd name="adj1" fmla="val -12609"/>
              <a:gd name="adj2" fmla="val 100561"/>
            </a:avLst>
          </a:prstGeom>
          <a:solidFill>
            <a:srgbClr val="BDD7EE"/>
          </a:solidFill>
          <a:ln w="19050">
            <a:solidFill>
              <a:srgbClr val="1F4E79"/>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Frog jumps </a:t>
            </a:r>
            <a:r>
              <a:rPr lang="en-GB" sz="2000" b="1" dirty="0">
                <a:solidFill>
                  <a:srgbClr val="FF0000"/>
                </a:solidFill>
              </a:rPr>
              <a:t>3</a:t>
            </a:r>
            <a:r>
              <a:rPr lang="en-GB" sz="2000" b="1" dirty="0">
                <a:solidFill>
                  <a:srgbClr val="C00000"/>
                </a:solidFill>
              </a:rPr>
              <a:t> </a:t>
            </a:r>
            <a:r>
              <a:rPr lang="en-GB" sz="2000" b="1" dirty="0">
                <a:solidFill>
                  <a:srgbClr val="253746"/>
                </a:solidFill>
              </a:rPr>
              <a:t>to 270…</a:t>
            </a:r>
          </a:p>
        </p:txBody>
      </p:sp>
      <p:sp>
        <p:nvSpPr>
          <p:cNvPr id="34" name="Speech Bubble: Rectangle with Corners Rounded 10">
            <a:extLst>
              <a:ext uri="{FF2B5EF4-FFF2-40B4-BE49-F238E27FC236}">
                <a16:creationId xmlns:a16="http://schemas.microsoft.com/office/drawing/2014/main" id="{FF3C387E-606E-45B0-9A53-AC60B45F3FF4}"/>
              </a:ext>
            </a:extLst>
          </p:cNvPr>
          <p:cNvSpPr/>
          <p:nvPr/>
        </p:nvSpPr>
        <p:spPr>
          <a:xfrm>
            <a:off x="2754818" y="2238994"/>
            <a:ext cx="3056688" cy="887842"/>
          </a:xfrm>
          <a:prstGeom prst="wedgeEllipseCallout">
            <a:avLst>
              <a:gd name="adj1" fmla="val 7932"/>
              <a:gd name="adj2" fmla="val 85967"/>
            </a:avLst>
          </a:prstGeom>
          <a:solidFill>
            <a:srgbClr val="BDD7EE"/>
          </a:solidFill>
          <a:ln w="19050">
            <a:solidFill>
              <a:srgbClr val="1F4E79"/>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 and then </a:t>
            </a:r>
            <a:r>
              <a:rPr lang="en-GB" sz="2000" b="1" dirty="0">
                <a:solidFill>
                  <a:srgbClr val="FF0000"/>
                </a:solidFill>
              </a:rPr>
              <a:t>30</a:t>
            </a:r>
            <a:r>
              <a:rPr lang="en-GB" sz="2000" b="1" dirty="0">
                <a:solidFill>
                  <a:srgbClr val="253746"/>
                </a:solidFill>
              </a:rPr>
              <a:t> to 300...</a:t>
            </a:r>
          </a:p>
        </p:txBody>
      </p:sp>
      <p:sp>
        <p:nvSpPr>
          <p:cNvPr id="35" name="Speech Bubble: Rectangle with Corners Rounded 10">
            <a:extLst>
              <a:ext uri="{FF2B5EF4-FFF2-40B4-BE49-F238E27FC236}">
                <a16:creationId xmlns:a16="http://schemas.microsoft.com/office/drawing/2014/main" id="{CD2579CE-2DB8-4F93-8ECD-0E9BF715B235}"/>
              </a:ext>
            </a:extLst>
          </p:cNvPr>
          <p:cNvSpPr/>
          <p:nvPr/>
        </p:nvSpPr>
        <p:spPr>
          <a:xfrm>
            <a:off x="579494" y="598282"/>
            <a:ext cx="3052127" cy="1048702"/>
          </a:xfrm>
          <a:prstGeom prst="wedgeEllipseCallout">
            <a:avLst>
              <a:gd name="adj1" fmla="val -58292"/>
              <a:gd name="adj2" fmla="val -19358"/>
            </a:avLst>
          </a:prstGeom>
          <a:solidFill>
            <a:schemeClr val="accent5">
              <a:lumMod val="40000"/>
              <a:lumOff val="60000"/>
            </a:schemeClr>
          </a:solidFill>
          <a:ln w="28575">
            <a:solidFill>
              <a:schemeClr val="accent5">
                <a:lumMod val="50000"/>
              </a:schemeClr>
            </a:solidFill>
          </a:ln>
          <a:effectLst>
            <a:outerShdw blurRad="50800" dist="38100" dir="5400000" algn="t" rotWithShape="0">
              <a:prstClr val="black">
                <a:alpha val="40000"/>
              </a:prstClr>
            </a:outerShdw>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sz="2000" b="1" dirty="0">
              <a:solidFill>
                <a:srgbClr val="253746"/>
              </a:solidFill>
            </a:endParaRPr>
          </a:p>
          <a:p>
            <a:pPr algn="ctr"/>
            <a:r>
              <a:rPr lang="en-GB" sz="2000" b="1" dirty="0">
                <a:solidFill>
                  <a:srgbClr val="253746"/>
                </a:solidFill>
              </a:rPr>
              <a:t>Let’s try</a:t>
            </a:r>
          </a:p>
          <a:p>
            <a:pPr algn="ctr"/>
            <a:r>
              <a:rPr lang="en-GB" sz="2000" b="1" dirty="0">
                <a:solidFill>
                  <a:srgbClr val="FF0000"/>
                </a:solidFill>
              </a:rPr>
              <a:t>403 - 267 using Frog instead.  </a:t>
            </a:r>
          </a:p>
          <a:p>
            <a:pPr algn="ctr"/>
            <a:endParaRPr lang="en-GB" sz="2000" b="1" dirty="0">
              <a:solidFill>
                <a:srgbClr val="253746"/>
              </a:solidFill>
            </a:endParaRPr>
          </a:p>
        </p:txBody>
      </p:sp>
      <p:sp>
        <p:nvSpPr>
          <p:cNvPr id="36" name="Speech Bubble: Rectangle with Corners Rounded 10">
            <a:extLst>
              <a:ext uri="{FF2B5EF4-FFF2-40B4-BE49-F238E27FC236}">
                <a16:creationId xmlns:a16="http://schemas.microsoft.com/office/drawing/2014/main" id="{C2075B1D-A593-4F64-B42D-DFC0802EAEDE}"/>
              </a:ext>
            </a:extLst>
          </p:cNvPr>
          <p:cNvSpPr/>
          <p:nvPr/>
        </p:nvSpPr>
        <p:spPr>
          <a:xfrm>
            <a:off x="4162670" y="1338671"/>
            <a:ext cx="3111890" cy="616626"/>
          </a:xfrm>
          <a:prstGeom prst="wedgeEllipseCallout">
            <a:avLst>
              <a:gd name="adj1" fmla="val 15466"/>
              <a:gd name="adj2" fmla="val 123421"/>
            </a:avLst>
          </a:prstGeom>
          <a:solidFill>
            <a:srgbClr val="BDD7EE"/>
          </a:solidFill>
          <a:ln w="19050">
            <a:solidFill>
              <a:srgbClr val="1F4E79"/>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FF0000"/>
                </a:solidFill>
              </a:rPr>
              <a:t>103 + 30 + 3 = 136</a:t>
            </a:r>
          </a:p>
        </p:txBody>
      </p:sp>
    </p:spTree>
    <p:extLst>
      <p:ext uri="{BB962C8B-B14F-4D97-AF65-F5344CB8AC3E}">
        <p14:creationId xmlns:p14="http://schemas.microsoft.com/office/powerpoint/2010/main" val="65423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par>
                                <p:cTn id="28" presetID="10"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500"/>
                                        <p:tgtEl>
                                          <p:spTgt spid="33"/>
                                        </p:tgtEl>
                                      </p:cBhvr>
                                    </p:animEffect>
                                  </p:childTnLst>
                                </p:cTn>
                              </p:par>
                              <p:par>
                                <p:cTn id="40" presetID="10" presetClass="exit" presetSubtype="0" fill="hold" nodeType="withEffect">
                                  <p:stCondLst>
                                    <p:cond delay="0"/>
                                  </p:stCondLst>
                                  <p:childTnLst>
                                    <p:animEffect transition="out" filter="fade">
                                      <p:cBhvr>
                                        <p:cTn id="41" dur="250"/>
                                        <p:tgtEl>
                                          <p:spTgt spid="8"/>
                                        </p:tgtEl>
                                      </p:cBhvr>
                                    </p:animEffect>
                                    <p:set>
                                      <p:cBhvr>
                                        <p:cTn id="42" dur="1" fill="hold">
                                          <p:stCondLst>
                                            <p:cond delay="249"/>
                                          </p:stCondLst>
                                        </p:cTn>
                                        <p:tgtEl>
                                          <p:spTgt spid="8"/>
                                        </p:tgtEl>
                                        <p:attrNameLst>
                                          <p:attrName>style.visibility</p:attrName>
                                        </p:attrNameLst>
                                      </p:cBhvr>
                                      <p:to>
                                        <p:strVal val="hidden"/>
                                      </p:to>
                                    </p:set>
                                  </p:childTnLst>
                                </p:cTn>
                              </p:par>
                            </p:childTnLst>
                          </p:cTn>
                        </p:par>
                        <p:par>
                          <p:cTn id="43" fill="hold">
                            <p:stCondLst>
                              <p:cond delay="1000"/>
                            </p:stCondLst>
                            <p:childTnLst>
                              <p:par>
                                <p:cTn id="44" presetID="10" presetClass="entr" presetSubtype="0"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5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500"/>
                                        <p:tgtEl>
                                          <p:spTgt spid="21"/>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500"/>
                                        <p:tgtEl>
                                          <p:spTgt spid="34"/>
                                        </p:tgtEl>
                                      </p:cBhvr>
                                    </p:animEffect>
                                  </p:childTnLst>
                                </p:cTn>
                              </p:par>
                              <p:par>
                                <p:cTn id="56" presetID="10" presetClass="exit" presetSubtype="0" fill="hold" nodeType="withEffect">
                                  <p:stCondLst>
                                    <p:cond delay="0"/>
                                  </p:stCondLst>
                                  <p:childTnLst>
                                    <p:animEffect transition="out" filter="fade">
                                      <p:cBhvr>
                                        <p:cTn id="57" dur="500"/>
                                        <p:tgtEl>
                                          <p:spTgt spid="9"/>
                                        </p:tgtEl>
                                      </p:cBhvr>
                                    </p:animEffect>
                                    <p:set>
                                      <p:cBhvr>
                                        <p:cTn id="58" dur="1" fill="hold">
                                          <p:stCondLst>
                                            <p:cond delay="499"/>
                                          </p:stCondLst>
                                        </p:cTn>
                                        <p:tgtEl>
                                          <p:spTgt spid="9"/>
                                        </p:tgtEl>
                                        <p:attrNameLst>
                                          <p:attrName>style.visibility</p:attrName>
                                        </p:attrNameLst>
                                      </p:cBhvr>
                                      <p:to>
                                        <p:strVal val="hidden"/>
                                      </p:to>
                                    </p:set>
                                  </p:childTnLst>
                                </p:cTn>
                              </p:par>
                            </p:childTnLst>
                          </p:cTn>
                        </p:par>
                        <p:par>
                          <p:cTn id="59" fill="hold">
                            <p:stCondLst>
                              <p:cond delay="1000"/>
                            </p:stCondLst>
                            <p:childTnLst>
                              <p:par>
                                <p:cTn id="60" presetID="10" presetClass="entr" presetSubtype="0"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fade">
                                      <p:cBhvr>
                                        <p:cTn id="62" dur="250"/>
                                        <p:tgtEl>
                                          <p:spTgt spid="7"/>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left)">
                                      <p:cBhvr>
                                        <p:cTn id="67" dur="500"/>
                                        <p:tgtEl>
                                          <p:spTgt spid="29"/>
                                        </p:tgtEl>
                                      </p:cBhvr>
                                    </p:animEffect>
                                  </p:childTnLst>
                                </p:cTn>
                              </p:par>
                            </p:childTnLst>
                          </p:cTn>
                        </p:par>
                        <p:par>
                          <p:cTn id="68" fill="hold">
                            <p:stCondLst>
                              <p:cond delay="500"/>
                            </p:stCondLst>
                            <p:childTnLst>
                              <p:par>
                                <p:cTn id="69" presetID="10" presetClass="entr" presetSubtype="0"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fade">
                                      <p:cBhvr>
                                        <p:cTn id="71" dur="500"/>
                                        <p:tgtEl>
                                          <p:spTgt spid="32"/>
                                        </p:tgtEl>
                                      </p:cBhvr>
                                    </p:animEffect>
                                  </p:childTnLst>
                                </p:cTn>
                              </p:par>
                            </p:childTnLst>
                          </p:cTn>
                        </p:par>
                        <p:par>
                          <p:cTn id="72" fill="hold">
                            <p:stCondLst>
                              <p:cond delay="1000"/>
                            </p:stCondLst>
                            <p:childTnLst>
                              <p:par>
                                <p:cTn id="73" presetID="10" presetClass="exit" presetSubtype="0" fill="hold" nodeType="afterEffect">
                                  <p:stCondLst>
                                    <p:cond delay="0"/>
                                  </p:stCondLst>
                                  <p:childTnLst>
                                    <p:animEffect transition="out" filter="fade">
                                      <p:cBhvr>
                                        <p:cTn id="74" dur="250"/>
                                        <p:tgtEl>
                                          <p:spTgt spid="7"/>
                                        </p:tgtEl>
                                      </p:cBhvr>
                                    </p:animEffect>
                                    <p:set>
                                      <p:cBhvr>
                                        <p:cTn id="75" dur="1" fill="hold">
                                          <p:stCondLst>
                                            <p:cond delay="249"/>
                                          </p:stCondLst>
                                        </p:cTn>
                                        <p:tgtEl>
                                          <p:spTgt spid="7"/>
                                        </p:tgtEl>
                                        <p:attrNameLst>
                                          <p:attrName>style.visibility</p:attrName>
                                        </p:attrNameLst>
                                      </p:cBhvr>
                                      <p:to>
                                        <p:strVal val="hidden"/>
                                      </p:to>
                                    </p:set>
                                  </p:childTnLst>
                                </p:cTn>
                              </p:par>
                            </p:childTnLst>
                          </p:cTn>
                        </p:par>
                        <p:par>
                          <p:cTn id="76" fill="hold">
                            <p:stCondLst>
                              <p:cond delay="1250"/>
                            </p:stCondLst>
                            <p:childTnLst>
                              <p:par>
                                <p:cTn id="77" presetID="10" presetClass="entr" presetSubtype="0" fill="hold" nodeType="afterEffect">
                                  <p:stCondLst>
                                    <p:cond delay="0"/>
                                  </p:stCondLst>
                                  <p:childTnLst>
                                    <p:set>
                                      <p:cBhvr>
                                        <p:cTn id="78" dur="1" fill="hold">
                                          <p:stCondLst>
                                            <p:cond delay="0"/>
                                          </p:stCondLst>
                                        </p:cTn>
                                        <p:tgtEl>
                                          <p:spTgt spid="6"/>
                                        </p:tgtEl>
                                        <p:attrNameLst>
                                          <p:attrName>style.visibility</p:attrName>
                                        </p:attrNameLst>
                                      </p:cBhvr>
                                      <p:to>
                                        <p:strVal val="visible"/>
                                      </p:to>
                                    </p:set>
                                    <p:animEffect transition="in" filter="fade">
                                      <p:cBhvr>
                                        <p:cTn id="79" dur="500"/>
                                        <p:tgtEl>
                                          <p:spTgt spid="6"/>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p:bldP spid="28" grpId="0"/>
      <p:bldP spid="32" grpId="0" animBg="1"/>
      <p:bldP spid="33" grpId="0" animBg="1"/>
      <p:bldP spid="34" grpId="0" animBg="1"/>
      <p:bldP spid="35" grpId="0" animBg="1"/>
      <p:bldP spid="3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32</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4</a:t>
            </a:r>
          </a:p>
        </p:txBody>
      </p:sp>
      <p:sp>
        <p:nvSpPr>
          <p:cNvPr id="12" name="TextBox 11">
            <a:extLst>
              <a:ext uri="{FF2B5EF4-FFF2-40B4-BE49-F238E27FC236}">
                <a16:creationId xmlns:a16="http://schemas.microsoft.com/office/drawing/2014/main" id="{B69677ED-5C54-4353-B94F-C526DD00205C}"/>
              </a:ext>
            </a:extLst>
          </p:cNvPr>
          <p:cNvSpPr txBox="1"/>
          <p:nvPr/>
        </p:nvSpPr>
        <p:spPr>
          <a:xfrm>
            <a:off x="230981" y="138645"/>
            <a:ext cx="8784065" cy="400110"/>
          </a:xfrm>
          <a:prstGeom prst="rect">
            <a:avLst/>
          </a:prstGeom>
          <a:noFill/>
        </p:spPr>
        <p:txBody>
          <a:bodyPr wrap="square" rtlCol="0">
            <a:spAutoFit/>
          </a:bodyPr>
          <a:lstStyle/>
          <a:p>
            <a:pPr lvl="0">
              <a:buClr>
                <a:srgbClr val="EA7600"/>
              </a:buClr>
              <a:buSzPct val="120000"/>
            </a:pPr>
            <a:r>
              <a:rPr lang="en-GB" sz="2000" b="1" dirty="0">
                <a:solidFill>
                  <a:srgbClr val="253746"/>
                </a:solidFill>
              </a:rPr>
              <a:t>Day 3: </a:t>
            </a:r>
            <a:r>
              <a:rPr lang="en-GB" sz="2000" b="1" dirty="0">
                <a:solidFill>
                  <a:srgbClr val="5B9BD5">
                    <a:lumMod val="75000"/>
                  </a:srgbClr>
                </a:solidFill>
              </a:rPr>
              <a:t>Subtract 3-digit numbers choosing an efficient method.</a:t>
            </a:r>
          </a:p>
        </p:txBody>
      </p:sp>
      <p:sp>
        <p:nvSpPr>
          <p:cNvPr id="35" name="Speech Bubble: Rectangle with Corners Rounded 10">
            <a:extLst>
              <a:ext uri="{FF2B5EF4-FFF2-40B4-BE49-F238E27FC236}">
                <a16:creationId xmlns:a16="http://schemas.microsoft.com/office/drawing/2014/main" id="{CD2579CE-2DB8-4F93-8ECD-0E9BF715B235}"/>
              </a:ext>
            </a:extLst>
          </p:cNvPr>
          <p:cNvSpPr/>
          <p:nvPr/>
        </p:nvSpPr>
        <p:spPr>
          <a:xfrm>
            <a:off x="550720" y="571645"/>
            <a:ext cx="4821862" cy="1072812"/>
          </a:xfrm>
          <a:prstGeom prst="wedgeEllipseCallout">
            <a:avLst>
              <a:gd name="adj1" fmla="val -58292"/>
              <a:gd name="adj2" fmla="val 57059"/>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sz="2000" b="1" dirty="0">
              <a:solidFill>
                <a:srgbClr val="253746"/>
              </a:solidFill>
            </a:endParaRPr>
          </a:p>
          <a:p>
            <a:pPr algn="ctr"/>
            <a:r>
              <a:rPr lang="en-GB" sz="2000" b="1" dirty="0">
                <a:solidFill>
                  <a:srgbClr val="253746"/>
                </a:solidFill>
              </a:rPr>
              <a:t>Which do you think was more straightforward, or less prone to making a mistake?</a:t>
            </a:r>
            <a:endParaRPr lang="en-GB" sz="2000" b="1" dirty="0">
              <a:solidFill>
                <a:srgbClr val="FF0000"/>
              </a:solidFill>
            </a:endParaRPr>
          </a:p>
          <a:p>
            <a:pPr algn="ctr"/>
            <a:endParaRPr lang="en-GB" sz="2000" b="1" dirty="0">
              <a:solidFill>
                <a:srgbClr val="253746"/>
              </a:solidFill>
            </a:endParaRPr>
          </a:p>
        </p:txBody>
      </p:sp>
      <p:grpSp>
        <p:nvGrpSpPr>
          <p:cNvPr id="4" name="Group 3"/>
          <p:cNvGrpSpPr/>
          <p:nvPr/>
        </p:nvGrpSpPr>
        <p:grpSpPr>
          <a:xfrm>
            <a:off x="182288" y="3418740"/>
            <a:ext cx="10005245" cy="2560193"/>
            <a:chOff x="123494" y="2967150"/>
            <a:chExt cx="10005245" cy="2560193"/>
          </a:xfrm>
        </p:grpSpPr>
        <p:sp>
          <p:nvSpPr>
            <p:cNvPr id="5" name="Rounded Rectangle 1">
              <a:extLst>
                <a:ext uri="{FF2B5EF4-FFF2-40B4-BE49-F238E27FC236}">
                  <a16:creationId xmlns:a16="http://schemas.microsoft.com/office/drawing/2014/main" id="{16D8D18D-89D4-44E0-B223-9664834BB146}"/>
                </a:ext>
              </a:extLst>
            </p:cNvPr>
            <p:cNvSpPr/>
            <p:nvPr/>
          </p:nvSpPr>
          <p:spPr>
            <a:xfrm>
              <a:off x="123494" y="3275463"/>
              <a:ext cx="8872010" cy="2251880"/>
            </a:xfrm>
            <a:prstGeom prst="roundRect">
              <a:avLst/>
            </a:prstGeom>
            <a:solidFill>
              <a:schemeClr val="bg1"/>
            </a:solidFill>
            <a:ln w="28575">
              <a:solidFill>
                <a:srgbClr val="EA7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a:extLst>
                <a:ext uri="{FF2B5EF4-FFF2-40B4-BE49-F238E27FC236}">
                  <a16:creationId xmlns:a16="http://schemas.microsoft.com/office/drawing/2014/main" id="{6583091C-0DFE-4E07-AF26-D3F305FEF7F8}"/>
                </a:ext>
              </a:extLst>
            </p:cNvPr>
            <p:cNvPicPr>
              <a:picLocks noChangeAspect="1"/>
            </p:cNvPicPr>
            <p:nvPr/>
          </p:nvPicPr>
          <p:blipFill>
            <a:blip r:embed="rId3"/>
            <a:stretch>
              <a:fillRect/>
            </a:stretch>
          </p:blipFill>
          <p:spPr>
            <a:xfrm>
              <a:off x="8266330" y="4080333"/>
              <a:ext cx="657735" cy="615209"/>
            </a:xfrm>
            <a:prstGeom prst="rect">
              <a:avLst/>
            </a:prstGeom>
          </p:spPr>
        </p:pic>
        <p:cxnSp>
          <p:nvCxnSpPr>
            <p:cNvPr id="11" name="Straight Connector 10">
              <a:extLst>
                <a:ext uri="{FF2B5EF4-FFF2-40B4-BE49-F238E27FC236}">
                  <a16:creationId xmlns:a16="http://schemas.microsoft.com/office/drawing/2014/main" id="{5461B859-CB2B-4F18-930A-E76DED1D4707}"/>
                </a:ext>
              </a:extLst>
            </p:cNvPr>
            <p:cNvCxnSpPr>
              <a:cxnSpLocks/>
            </p:cNvCxnSpPr>
            <p:nvPr/>
          </p:nvCxnSpPr>
          <p:spPr>
            <a:xfrm>
              <a:off x="243989" y="4681175"/>
              <a:ext cx="8575062" cy="17662"/>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cxnSp>
          <p:nvCxnSpPr>
            <p:cNvPr id="13" name="Straight Connector 12">
              <a:extLst>
                <a:ext uri="{FF2B5EF4-FFF2-40B4-BE49-F238E27FC236}">
                  <a16:creationId xmlns:a16="http://schemas.microsoft.com/office/drawing/2014/main" id="{3F97C865-9987-417D-9E2E-61C83CCA35B8}"/>
                </a:ext>
              </a:extLst>
            </p:cNvPr>
            <p:cNvCxnSpPr/>
            <p:nvPr/>
          </p:nvCxnSpPr>
          <p:spPr>
            <a:xfrm flipH="1">
              <a:off x="589333" y="4680000"/>
              <a:ext cx="1" cy="167026"/>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14" name="TextBox 13">
              <a:extLst>
                <a:ext uri="{FF2B5EF4-FFF2-40B4-BE49-F238E27FC236}">
                  <a16:creationId xmlns:a16="http://schemas.microsoft.com/office/drawing/2014/main" id="{2B0343CC-01A7-42BA-BC79-F3A79951C59A}"/>
                </a:ext>
              </a:extLst>
            </p:cNvPr>
            <p:cNvSpPr txBox="1"/>
            <p:nvPr/>
          </p:nvSpPr>
          <p:spPr>
            <a:xfrm>
              <a:off x="277746" y="4804611"/>
              <a:ext cx="62317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alibri" panose="020F0502020204030204"/>
                  <a:ea typeface="+mn-ea"/>
                  <a:cs typeface="+mn-cs"/>
                </a:rPr>
                <a:t>267</a:t>
              </a:r>
            </a:p>
          </p:txBody>
        </p:sp>
        <p:grpSp>
          <p:nvGrpSpPr>
            <p:cNvPr id="15" name="Group 14">
              <a:extLst>
                <a:ext uri="{FF2B5EF4-FFF2-40B4-BE49-F238E27FC236}">
                  <a16:creationId xmlns:a16="http://schemas.microsoft.com/office/drawing/2014/main" id="{82CD79F3-1085-48F0-BF8A-A61F9605A48A}"/>
                </a:ext>
              </a:extLst>
            </p:cNvPr>
            <p:cNvGrpSpPr/>
            <p:nvPr/>
          </p:nvGrpSpPr>
          <p:grpSpPr>
            <a:xfrm>
              <a:off x="589334" y="3731312"/>
              <a:ext cx="920157" cy="1474798"/>
              <a:chOff x="1423517" y="3731312"/>
              <a:chExt cx="2908442" cy="1474798"/>
            </a:xfrm>
          </p:grpSpPr>
          <p:cxnSp>
            <p:nvCxnSpPr>
              <p:cNvPr id="16" name="Straight Connector 15">
                <a:extLst>
                  <a:ext uri="{FF2B5EF4-FFF2-40B4-BE49-F238E27FC236}">
                    <a16:creationId xmlns:a16="http://schemas.microsoft.com/office/drawing/2014/main" id="{6E24F5E3-467B-4F3D-96DA-1D837F0A7992}"/>
                  </a:ext>
                </a:extLst>
              </p:cNvPr>
              <p:cNvCxnSpPr/>
              <p:nvPr/>
            </p:nvCxnSpPr>
            <p:spPr>
              <a:xfrm flipH="1">
                <a:off x="3175430" y="4680000"/>
                <a:ext cx="1" cy="167026"/>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17" name="TextBox 16">
                <a:extLst>
                  <a:ext uri="{FF2B5EF4-FFF2-40B4-BE49-F238E27FC236}">
                    <a16:creationId xmlns:a16="http://schemas.microsoft.com/office/drawing/2014/main" id="{61452C65-2058-4B4A-9A33-1EAFCA3FDFC4}"/>
                  </a:ext>
                </a:extLst>
              </p:cNvPr>
              <p:cNvSpPr txBox="1"/>
              <p:nvPr/>
            </p:nvSpPr>
            <p:spPr>
              <a:xfrm>
                <a:off x="2177895" y="4806000"/>
                <a:ext cx="215406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noProof="0" dirty="0">
                    <a:solidFill>
                      <a:srgbClr val="002060"/>
                    </a:solidFill>
                    <a:latin typeface="Calibri" panose="020F0502020204030204"/>
                  </a:rPr>
                  <a:t>270</a:t>
                </a:r>
                <a:endParaRPr kumimoji="0" lang="en-GB" sz="2000" b="1" i="0" u="none" strike="noStrike" kern="1200" cap="none" spc="0" normalizeH="0" baseline="0" noProof="0" dirty="0">
                  <a:ln>
                    <a:noFill/>
                  </a:ln>
                  <a:solidFill>
                    <a:srgbClr val="002060"/>
                  </a:solidFill>
                  <a:effectLst/>
                  <a:uLnTx/>
                  <a:uFillTx/>
                  <a:latin typeface="Calibri" panose="020F0502020204030204"/>
                </a:endParaRPr>
              </a:p>
            </p:txBody>
          </p:sp>
          <p:grpSp>
            <p:nvGrpSpPr>
              <p:cNvPr id="18" name="Group 17">
                <a:extLst>
                  <a:ext uri="{FF2B5EF4-FFF2-40B4-BE49-F238E27FC236}">
                    <a16:creationId xmlns:a16="http://schemas.microsoft.com/office/drawing/2014/main" id="{5DC5BAE7-1557-4FAE-8F46-06136AFA90F2}"/>
                  </a:ext>
                </a:extLst>
              </p:cNvPr>
              <p:cNvGrpSpPr/>
              <p:nvPr/>
            </p:nvGrpSpPr>
            <p:grpSpPr>
              <a:xfrm>
                <a:off x="1423517" y="3731312"/>
                <a:ext cx="1792101" cy="964230"/>
                <a:chOff x="2247895" y="3530429"/>
                <a:chExt cx="1762795" cy="1167682"/>
              </a:xfrm>
            </p:grpSpPr>
            <p:sp>
              <p:nvSpPr>
                <p:cNvPr id="19" name="Freeform: Shape 17">
                  <a:extLst>
                    <a:ext uri="{FF2B5EF4-FFF2-40B4-BE49-F238E27FC236}">
                      <a16:creationId xmlns:a16="http://schemas.microsoft.com/office/drawing/2014/main" id="{507872B4-F473-41D4-B7AF-EA7EF79F0869}"/>
                    </a:ext>
                  </a:extLst>
                </p:cNvPr>
                <p:cNvSpPr/>
                <p:nvPr/>
              </p:nvSpPr>
              <p:spPr>
                <a:xfrm>
                  <a:off x="2247895" y="4054792"/>
                  <a:ext cx="1762795" cy="643319"/>
                </a:xfrm>
                <a:custGeom>
                  <a:avLst/>
                  <a:gdLst>
                    <a:gd name="connsiteX0" fmla="*/ 0 w 1990725"/>
                    <a:gd name="connsiteY0" fmla="*/ 323850 h 323850"/>
                    <a:gd name="connsiteX1" fmla="*/ 1047750 w 1990725"/>
                    <a:gd name="connsiteY1" fmla="*/ 0 h 323850"/>
                    <a:gd name="connsiteX2" fmla="*/ 1990725 w 1990725"/>
                    <a:gd name="connsiteY2" fmla="*/ 323850 h 323850"/>
                    <a:gd name="connsiteX3" fmla="*/ 1990725 w 1990725"/>
                    <a:gd name="connsiteY3" fmla="*/ 323850 h 323850"/>
                    <a:gd name="connsiteX4" fmla="*/ 1990725 w 1990725"/>
                    <a:gd name="connsiteY4" fmla="*/ 32385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25" h="323850">
                      <a:moveTo>
                        <a:pt x="0" y="323850"/>
                      </a:moveTo>
                      <a:cubicBezTo>
                        <a:pt x="357981" y="161925"/>
                        <a:pt x="715963" y="0"/>
                        <a:pt x="1047750" y="0"/>
                      </a:cubicBezTo>
                      <a:cubicBezTo>
                        <a:pt x="1379537" y="0"/>
                        <a:pt x="1990725" y="323850"/>
                        <a:pt x="1990725" y="323850"/>
                      </a:cubicBezTo>
                      <a:lnTo>
                        <a:pt x="1990725" y="323850"/>
                      </a:lnTo>
                      <a:lnTo>
                        <a:pt x="1990725" y="323850"/>
                      </a:lnTo>
                    </a:path>
                  </a:pathLst>
                </a:custGeom>
                <a:noFill/>
                <a:ln w="19050" cap="flat" cmpd="sng" algn="ctr">
                  <a:solidFill>
                    <a:srgbClr val="00206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11E669F0-679A-4F43-9217-D6A85CE8F122}"/>
                    </a:ext>
                  </a:extLst>
                </p:cNvPr>
                <p:cNvSpPr txBox="1"/>
                <p:nvPr/>
              </p:nvSpPr>
              <p:spPr>
                <a:xfrm>
                  <a:off x="2671257" y="3530429"/>
                  <a:ext cx="834728" cy="48453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noProof="0" dirty="0">
                      <a:solidFill>
                        <a:srgbClr val="C00000"/>
                      </a:solidFill>
                      <a:latin typeface="Calibri" panose="020F0502020204030204"/>
                    </a:rPr>
                    <a:t>3</a:t>
                  </a:r>
                  <a:endParaRPr kumimoji="0" lang="en-GB" sz="2000" b="1" i="0" u="none" strike="noStrike" kern="1200" cap="none" spc="0" normalizeH="0" baseline="0" noProof="0" dirty="0">
                    <a:ln>
                      <a:noFill/>
                    </a:ln>
                    <a:solidFill>
                      <a:srgbClr val="C00000"/>
                    </a:solidFill>
                    <a:effectLst/>
                    <a:uLnTx/>
                    <a:uFillTx/>
                    <a:latin typeface="Calibri" panose="020F0502020204030204"/>
                  </a:endParaRPr>
                </a:p>
              </p:txBody>
            </p:sp>
          </p:grpSp>
        </p:grpSp>
        <p:grpSp>
          <p:nvGrpSpPr>
            <p:cNvPr id="21" name="Group 20">
              <a:extLst>
                <a:ext uri="{FF2B5EF4-FFF2-40B4-BE49-F238E27FC236}">
                  <a16:creationId xmlns:a16="http://schemas.microsoft.com/office/drawing/2014/main" id="{CAE9330B-ACF1-4619-9765-52FA789E0952}"/>
                </a:ext>
              </a:extLst>
            </p:cNvPr>
            <p:cNvGrpSpPr/>
            <p:nvPr/>
          </p:nvGrpSpPr>
          <p:grpSpPr>
            <a:xfrm>
              <a:off x="1169568" y="3682173"/>
              <a:ext cx="2879526" cy="1523937"/>
              <a:chOff x="3179883" y="3698215"/>
              <a:chExt cx="6004526" cy="1523937"/>
            </a:xfrm>
          </p:grpSpPr>
          <p:cxnSp>
            <p:nvCxnSpPr>
              <p:cNvPr id="22" name="Straight Connector 21">
                <a:extLst>
                  <a:ext uri="{FF2B5EF4-FFF2-40B4-BE49-F238E27FC236}">
                    <a16:creationId xmlns:a16="http://schemas.microsoft.com/office/drawing/2014/main" id="{34ED688B-C8DD-438C-A881-918DA5A46F4A}"/>
                  </a:ext>
                </a:extLst>
              </p:cNvPr>
              <p:cNvCxnSpPr/>
              <p:nvPr/>
            </p:nvCxnSpPr>
            <p:spPr>
              <a:xfrm flipH="1">
                <a:off x="8300392" y="4696042"/>
                <a:ext cx="1" cy="167026"/>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23" name="TextBox 22">
                <a:extLst>
                  <a:ext uri="{FF2B5EF4-FFF2-40B4-BE49-F238E27FC236}">
                    <a16:creationId xmlns:a16="http://schemas.microsoft.com/office/drawing/2014/main" id="{A997F719-BAD0-48D5-805D-52A1DC5A0582}"/>
                  </a:ext>
                </a:extLst>
              </p:cNvPr>
              <p:cNvSpPr txBox="1"/>
              <p:nvPr/>
            </p:nvSpPr>
            <p:spPr>
              <a:xfrm>
                <a:off x="7422178" y="4822042"/>
                <a:ext cx="176223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noProof="0" dirty="0">
                    <a:solidFill>
                      <a:srgbClr val="002060"/>
                    </a:solidFill>
                    <a:latin typeface="Calibri" panose="020F0502020204030204"/>
                  </a:rPr>
                  <a:t>30</a:t>
                </a:r>
                <a:r>
                  <a:rPr kumimoji="0" lang="en-GB" sz="2000" b="1" i="0" u="none" strike="noStrike" kern="1200" cap="none" spc="0" normalizeH="0" baseline="0" noProof="0" dirty="0">
                    <a:ln>
                      <a:noFill/>
                    </a:ln>
                    <a:solidFill>
                      <a:srgbClr val="002060"/>
                    </a:solidFill>
                    <a:effectLst/>
                    <a:uLnTx/>
                    <a:uFillTx/>
                    <a:latin typeface="Calibri" panose="020F0502020204030204"/>
                  </a:rPr>
                  <a:t>0</a:t>
                </a:r>
              </a:p>
            </p:txBody>
          </p:sp>
          <p:grpSp>
            <p:nvGrpSpPr>
              <p:cNvPr id="24" name="Group 23">
                <a:extLst>
                  <a:ext uri="{FF2B5EF4-FFF2-40B4-BE49-F238E27FC236}">
                    <a16:creationId xmlns:a16="http://schemas.microsoft.com/office/drawing/2014/main" id="{66E33C36-032B-42F4-BF96-E3C2FA91C86E}"/>
                  </a:ext>
                </a:extLst>
              </p:cNvPr>
              <p:cNvGrpSpPr/>
              <p:nvPr/>
            </p:nvGrpSpPr>
            <p:grpSpPr>
              <a:xfrm>
                <a:off x="3179883" y="3698215"/>
                <a:ext cx="5118276" cy="999002"/>
                <a:chOff x="4899514" y="3450136"/>
                <a:chExt cx="6525675" cy="1271942"/>
              </a:xfrm>
            </p:grpSpPr>
            <p:sp>
              <p:nvSpPr>
                <p:cNvPr id="25" name="Freeform: Shape 18">
                  <a:extLst>
                    <a:ext uri="{FF2B5EF4-FFF2-40B4-BE49-F238E27FC236}">
                      <a16:creationId xmlns:a16="http://schemas.microsoft.com/office/drawing/2014/main" id="{1CE53C2C-D36A-494A-8AB5-150C406F8085}"/>
                    </a:ext>
                  </a:extLst>
                </p:cNvPr>
                <p:cNvSpPr/>
                <p:nvPr/>
              </p:nvSpPr>
              <p:spPr>
                <a:xfrm>
                  <a:off x="4899514" y="3918695"/>
                  <a:ext cx="6525675" cy="803383"/>
                </a:xfrm>
                <a:custGeom>
                  <a:avLst/>
                  <a:gdLst>
                    <a:gd name="connsiteX0" fmla="*/ 0 w 1990725"/>
                    <a:gd name="connsiteY0" fmla="*/ 323850 h 323850"/>
                    <a:gd name="connsiteX1" fmla="*/ 1047750 w 1990725"/>
                    <a:gd name="connsiteY1" fmla="*/ 0 h 323850"/>
                    <a:gd name="connsiteX2" fmla="*/ 1990725 w 1990725"/>
                    <a:gd name="connsiteY2" fmla="*/ 323850 h 323850"/>
                    <a:gd name="connsiteX3" fmla="*/ 1990725 w 1990725"/>
                    <a:gd name="connsiteY3" fmla="*/ 323850 h 323850"/>
                    <a:gd name="connsiteX4" fmla="*/ 1990725 w 1990725"/>
                    <a:gd name="connsiteY4" fmla="*/ 32385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25" h="323850">
                      <a:moveTo>
                        <a:pt x="0" y="323850"/>
                      </a:moveTo>
                      <a:cubicBezTo>
                        <a:pt x="357981" y="161925"/>
                        <a:pt x="715963" y="0"/>
                        <a:pt x="1047750" y="0"/>
                      </a:cubicBezTo>
                      <a:cubicBezTo>
                        <a:pt x="1379537" y="0"/>
                        <a:pt x="1990725" y="323850"/>
                        <a:pt x="1990725" y="323850"/>
                      </a:cubicBezTo>
                      <a:lnTo>
                        <a:pt x="1990725" y="323850"/>
                      </a:lnTo>
                      <a:lnTo>
                        <a:pt x="1990725" y="323850"/>
                      </a:lnTo>
                    </a:path>
                  </a:pathLst>
                </a:custGeom>
                <a:noFill/>
                <a:ln w="19050" cap="flat" cmpd="sng" algn="ctr">
                  <a:solidFill>
                    <a:srgbClr val="00206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DE1627C3-27B5-4141-A1B6-AAC733C1A75D}"/>
                    </a:ext>
                  </a:extLst>
                </p:cNvPr>
                <p:cNvSpPr txBox="1"/>
                <p:nvPr/>
              </p:nvSpPr>
              <p:spPr>
                <a:xfrm>
                  <a:off x="7525377" y="3450136"/>
                  <a:ext cx="1332340" cy="5094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C00000"/>
                      </a:solidFill>
                      <a:latin typeface="Calibri" panose="020F0502020204030204"/>
                    </a:rPr>
                    <a:t>30</a:t>
                  </a:r>
                  <a:endParaRPr kumimoji="0" lang="en-GB" sz="2000" b="1" i="0" u="none" strike="noStrike" kern="1200" cap="none" spc="0" normalizeH="0" baseline="0" noProof="0" dirty="0">
                    <a:ln>
                      <a:noFill/>
                    </a:ln>
                    <a:solidFill>
                      <a:srgbClr val="C00000"/>
                    </a:solidFill>
                    <a:effectLst/>
                    <a:uLnTx/>
                    <a:uFillTx/>
                    <a:latin typeface="Calibri" panose="020F0502020204030204"/>
                  </a:endParaRPr>
                </a:p>
              </p:txBody>
            </p:sp>
          </p:grpSp>
        </p:grpSp>
        <p:cxnSp>
          <p:nvCxnSpPr>
            <p:cNvPr id="27" name="Straight Connector 26">
              <a:extLst>
                <a:ext uri="{FF2B5EF4-FFF2-40B4-BE49-F238E27FC236}">
                  <a16:creationId xmlns:a16="http://schemas.microsoft.com/office/drawing/2014/main" id="{558FBA29-2B6C-4A7B-96D9-C98E53972C24}"/>
                </a:ext>
              </a:extLst>
            </p:cNvPr>
            <p:cNvCxnSpPr/>
            <p:nvPr/>
          </p:nvCxnSpPr>
          <p:spPr>
            <a:xfrm flipH="1">
              <a:off x="8563308" y="4680000"/>
              <a:ext cx="0" cy="167026"/>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28" name="TextBox 27">
              <a:extLst>
                <a:ext uri="{FF2B5EF4-FFF2-40B4-BE49-F238E27FC236}">
                  <a16:creationId xmlns:a16="http://schemas.microsoft.com/office/drawing/2014/main" id="{48E7BA6D-0520-4AC4-A760-1D534BCB3EF8}"/>
                </a:ext>
              </a:extLst>
            </p:cNvPr>
            <p:cNvSpPr txBox="1"/>
            <p:nvPr/>
          </p:nvSpPr>
          <p:spPr>
            <a:xfrm>
              <a:off x="8244000" y="4806000"/>
              <a:ext cx="68282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noProof="0" dirty="0">
                  <a:solidFill>
                    <a:srgbClr val="002060"/>
                  </a:solidFill>
                  <a:latin typeface="Calibri" panose="020F0502020204030204"/>
                </a:rPr>
                <a:t>403</a:t>
              </a:r>
              <a:endParaRPr kumimoji="0" lang="en-GB" sz="2000" b="1" i="0" u="none" strike="noStrike" kern="1200" cap="none" spc="0" normalizeH="0" baseline="0" noProof="0" dirty="0">
                <a:ln>
                  <a:noFill/>
                </a:ln>
                <a:solidFill>
                  <a:srgbClr val="002060"/>
                </a:solidFill>
                <a:effectLst/>
                <a:uLnTx/>
                <a:uFillTx/>
                <a:latin typeface="Calibri" panose="020F0502020204030204"/>
              </a:endParaRPr>
            </a:p>
          </p:txBody>
        </p:sp>
        <p:grpSp>
          <p:nvGrpSpPr>
            <p:cNvPr id="29" name="Group 28">
              <a:extLst>
                <a:ext uri="{FF2B5EF4-FFF2-40B4-BE49-F238E27FC236}">
                  <a16:creationId xmlns:a16="http://schemas.microsoft.com/office/drawing/2014/main" id="{61F62101-D485-4727-9AD1-82F7F4A34EE6}"/>
                </a:ext>
              </a:extLst>
            </p:cNvPr>
            <p:cNvGrpSpPr/>
            <p:nvPr/>
          </p:nvGrpSpPr>
          <p:grpSpPr>
            <a:xfrm>
              <a:off x="1828800" y="3731311"/>
              <a:ext cx="8299939" cy="949862"/>
              <a:chOff x="2444561" y="3492277"/>
              <a:chExt cx="11018633" cy="1209376"/>
            </a:xfrm>
          </p:grpSpPr>
          <p:sp>
            <p:nvSpPr>
              <p:cNvPr id="30" name="Freeform: Shape 18">
                <a:extLst>
                  <a:ext uri="{FF2B5EF4-FFF2-40B4-BE49-F238E27FC236}">
                    <a16:creationId xmlns:a16="http://schemas.microsoft.com/office/drawing/2014/main" id="{42A6FAA1-BDCC-4BD3-96A8-F075F6118171}"/>
                  </a:ext>
                </a:extLst>
              </p:cNvPr>
              <p:cNvSpPr/>
              <p:nvPr/>
            </p:nvSpPr>
            <p:spPr>
              <a:xfrm>
                <a:off x="4899515" y="4120419"/>
                <a:ext cx="6432877" cy="581234"/>
              </a:xfrm>
              <a:custGeom>
                <a:avLst/>
                <a:gdLst>
                  <a:gd name="connsiteX0" fmla="*/ 0 w 1990725"/>
                  <a:gd name="connsiteY0" fmla="*/ 323850 h 323850"/>
                  <a:gd name="connsiteX1" fmla="*/ 1047750 w 1990725"/>
                  <a:gd name="connsiteY1" fmla="*/ 0 h 323850"/>
                  <a:gd name="connsiteX2" fmla="*/ 1990725 w 1990725"/>
                  <a:gd name="connsiteY2" fmla="*/ 323850 h 323850"/>
                  <a:gd name="connsiteX3" fmla="*/ 1990725 w 1990725"/>
                  <a:gd name="connsiteY3" fmla="*/ 323850 h 323850"/>
                  <a:gd name="connsiteX4" fmla="*/ 1990725 w 1990725"/>
                  <a:gd name="connsiteY4" fmla="*/ 32385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25" h="323850">
                    <a:moveTo>
                      <a:pt x="0" y="323850"/>
                    </a:moveTo>
                    <a:cubicBezTo>
                      <a:pt x="357981" y="161925"/>
                      <a:pt x="715963" y="0"/>
                      <a:pt x="1047750" y="0"/>
                    </a:cubicBezTo>
                    <a:cubicBezTo>
                      <a:pt x="1379537" y="0"/>
                      <a:pt x="1990725" y="323850"/>
                      <a:pt x="1990725" y="323850"/>
                    </a:cubicBezTo>
                    <a:lnTo>
                      <a:pt x="1990725" y="323850"/>
                    </a:lnTo>
                    <a:lnTo>
                      <a:pt x="1990725" y="323850"/>
                    </a:lnTo>
                  </a:path>
                </a:pathLst>
              </a:custGeom>
              <a:noFill/>
              <a:ln w="19050" cap="flat" cmpd="sng" algn="ctr">
                <a:solidFill>
                  <a:srgbClr val="00206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704818DC-CF63-45FA-9F12-2E2E5602232E}"/>
                  </a:ext>
                </a:extLst>
              </p:cNvPr>
              <p:cNvSpPr txBox="1"/>
              <p:nvPr/>
            </p:nvSpPr>
            <p:spPr>
              <a:xfrm>
                <a:off x="2444561" y="3492277"/>
                <a:ext cx="11018633" cy="5094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C00000"/>
                    </a:solidFill>
                    <a:latin typeface="Calibri" panose="020F0502020204030204"/>
                  </a:rPr>
                  <a:t>103</a:t>
                </a:r>
                <a:endParaRPr kumimoji="0" lang="en-GB" sz="2000" b="1" i="0" u="none" strike="noStrike" kern="1200" cap="none" spc="0" normalizeH="0" baseline="0" noProof="0" dirty="0">
                  <a:ln>
                    <a:noFill/>
                  </a:ln>
                  <a:solidFill>
                    <a:srgbClr val="C00000"/>
                  </a:solidFill>
                  <a:effectLst/>
                  <a:uLnTx/>
                  <a:uFillTx/>
                  <a:latin typeface="Calibri" panose="020F0502020204030204"/>
                </a:endParaRPr>
              </a:p>
            </p:txBody>
          </p:sp>
        </p:grpSp>
        <p:sp>
          <p:nvSpPr>
            <p:cNvPr id="36" name="Speech Bubble: Rectangle with Corners Rounded 10">
              <a:extLst>
                <a:ext uri="{FF2B5EF4-FFF2-40B4-BE49-F238E27FC236}">
                  <a16:creationId xmlns:a16="http://schemas.microsoft.com/office/drawing/2014/main" id="{C2075B1D-A593-4F64-B42D-DFC0802EAEDE}"/>
                </a:ext>
              </a:extLst>
            </p:cNvPr>
            <p:cNvSpPr/>
            <p:nvPr/>
          </p:nvSpPr>
          <p:spPr>
            <a:xfrm>
              <a:off x="3301684" y="2967150"/>
              <a:ext cx="3111890" cy="616626"/>
            </a:xfrm>
            <a:prstGeom prst="wedgeEllipseCallout">
              <a:avLst>
                <a:gd name="adj1" fmla="val 15466"/>
                <a:gd name="adj2" fmla="val 123421"/>
              </a:avLst>
            </a:prstGeom>
            <a:solidFill>
              <a:srgbClr val="BDD7EE"/>
            </a:solidFill>
            <a:ln w="19050">
              <a:solidFill>
                <a:srgbClr val="1F4E79"/>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FF0000"/>
                  </a:solidFill>
                </a:rPr>
                <a:t>103 + 30 + 3 = 136</a:t>
              </a:r>
            </a:p>
          </p:txBody>
        </p:sp>
      </p:grpSp>
      <p:grpSp>
        <p:nvGrpSpPr>
          <p:cNvPr id="50" name="Group 49"/>
          <p:cNvGrpSpPr/>
          <p:nvPr/>
        </p:nvGrpSpPr>
        <p:grpSpPr>
          <a:xfrm>
            <a:off x="5694216" y="-968064"/>
            <a:ext cx="2922788" cy="4055721"/>
            <a:chOff x="5694216" y="-968064"/>
            <a:chExt cx="2922788" cy="4055721"/>
          </a:xfrm>
        </p:grpSpPr>
        <p:sp>
          <p:nvSpPr>
            <p:cNvPr id="37" name="Folded Corner 36"/>
            <p:cNvSpPr/>
            <p:nvPr/>
          </p:nvSpPr>
          <p:spPr>
            <a:xfrm>
              <a:off x="5829181" y="704881"/>
              <a:ext cx="2520000" cy="2069343"/>
            </a:xfrm>
            <a:prstGeom prst="foldedCorner">
              <a:avLst/>
            </a:prstGeom>
            <a:solidFill>
              <a:schemeClr val="bg1">
                <a:lumMod val="9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200" b="1" dirty="0">
                <a:solidFill>
                  <a:srgbClr val="253746"/>
                </a:solidFill>
              </a:endParaRPr>
            </a:p>
            <a:p>
              <a:r>
                <a:rPr lang="en-GB" sz="2200" b="1" dirty="0">
                  <a:solidFill>
                    <a:srgbClr val="253746"/>
                  </a:solidFill>
                </a:rPr>
                <a:t>                  </a:t>
              </a:r>
            </a:p>
            <a:p>
              <a:r>
                <a:rPr lang="en-GB" sz="2200" b="1" dirty="0">
                  <a:solidFill>
                    <a:srgbClr val="253746"/>
                  </a:solidFill>
                </a:rPr>
                <a:t>        </a:t>
              </a:r>
              <a:r>
                <a:rPr lang="en-GB" sz="800" b="1" dirty="0">
                  <a:solidFill>
                    <a:srgbClr val="253746"/>
                  </a:solidFill>
                </a:rPr>
                <a:t> </a:t>
              </a:r>
              <a:r>
                <a:rPr lang="en-GB" sz="2200" b="1" dirty="0">
                  <a:solidFill>
                    <a:srgbClr val="253746"/>
                  </a:solidFill>
                </a:rPr>
                <a:t> 400     0   3</a:t>
              </a:r>
            </a:p>
            <a:p>
              <a:r>
                <a:rPr lang="en-GB" sz="2200" b="1" dirty="0">
                  <a:solidFill>
                    <a:srgbClr val="253746"/>
                  </a:solidFill>
                </a:rPr>
                <a:t>      -  200   60   7   </a:t>
              </a:r>
            </a:p>
            <a:p>
              <a:r>
                <a:rPr lang="en-GB" sz="2200" b="1" dirty="0">
                  <a:solidFill>
                    <a:srgbClr val="253746"/>
                  </a:solidFill>
                </a:rPr>
                <a:t>         </a:t>
              </a:r>
            </a:p>
            <a:p>
              <a:r>
                <a:rPr lang="en-GB" sz="2200" b="1" dirty="0">
                  <a:solidFill>
                    <a:srgbClr val="253746"/>
                  </a:solidFill>
                </a:rPr>
                <a:t>             </a:t>
              </a:r>
            </a:p>
            <a:p>
              <a:r>
                <a:rPr lang="en-GB" sz="2200" b="1" dirty="0">
                  <a:solidFill>
                    <a:srgbClr val="253746"/>
                  </a:solidFill>
                </a:rPr>
                <a:t>         </a:t>
              </a:r>
            </a:p>
          </p:txBody>
        </p:sp>
        <p:cxnSp>
          <p:nvCxnSpPr>
            <p:cNvPr id="38" name="Straight Connector 37"/>
            <p:cNvCxnSpPr/>
            <p:nvPr/>
          </p:nvCxnSpPr>
          <p:spPr>
            <a:xfrm>
              <a:off x="6472273" y="1757946"/>
              <a:ext cx="131158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6417561" y="1741229"/>
              <a:ext cx="688622" cy="430887"/>
            </a:xfrm>
            <a:prstGeom prst="rect">
              <a:avLst/>
            </a:prstGeom>
            <a:noFill/>
          </p:spPr>
          <p:txBody>
            <a:bodyPr wrap="square" rtlCol="0">
              <a:spAutoFit/>
            </a:bodyPr>
            <a:lstStyle/>
            <a:p>
              <a:r>
                <a:rPr lang="en-GB" sz="2200" b="1" dirty="0">
                  <a:solidFill>
                    <a:srgbClr val="C00000"/>
                  </a:solidFill>
                </a:rPr>
                <a:t>100</a:t>
              </a:r>
            </a:p>
          </p:txBody>
        </p:sp>
        <p:sp>
          <p:nvSpPr>
            <p:cNvPr id="40" name="TextBox 39"/>
            <p:cNvSpPr txBox="1"/>
            <p:nvPr/>
          </p:nvSpPr>
          <p:spPr>
            <a:xfrm>
              <a:off x="7029561" y="1739551"/>
              <a:ext cx="688622" cy="430887"/>
            </a:xfrm>
            <a:prstGeom prst="rect">
              <a:avLst/>
            </a:prstGeom>
            <a:noFill/>
          </p:spPr>
          <p:txBody>
            <a:bodyPr wrap="square" rtlCol="0">
              <a:spAutoFit/>
            </a:bodyPr>
            <a:lstStyle/>
            <a:p>
              <a:r>
                <a:rPr lang="en-GB" sz="2200" b="1" dirty="0">
                  <a:solidFill>
                    <a:srgbClr val="C00000"/>
                  </a:solidFill>
                </a:rPr>
                <a:t>30</a:t>
              </a:r>
            </a:p>
          </p:txBody>
        </p:sp>
        <p:sp>
          <p:nvSpPr>
            <p:cNvPr id="41" name="TextBox 40"/>
            <p:cNvSpPr txBox="1"/>
            <p:nvPr/>
          </p:nvSpPr>
          <p:spPr>
            <a:xfrm>
              <a:off x="7497561" y="1739551"/>
              <a:ext cx="688622" cy="430887"/>
            </a:xfrm>
            <a:prstGeom prst="rect">
              <a:avLst/>
            </a:prstGeom>
            <a:noFill/>
          </p:spPr>
          <p:txBody>
            <a:bodyPr wrap="square" rtlCol="0">
              <a:spAutoFit/>
            </a:bodyPr>
            <a:lstStyle/>
            <a:p>
              <a:r>
                <a:rPr lang="en-GB" sz="2200" b="1" dirty="0">
                  <a:solidFill>
                    <a:srgbClr val="C00000"/>
                  </a:solidFill>
                </a:rPr>
                <a:t>6</a:t>
              </a:r>
            </a:p>
          </p:txBody>
        </p:sp>
        <p:grpSp>
          <p:nvGrpSpPr>
            <p:cNvPr id="42" name="Group 41"/>
            <p:cNvGrpSpPr/>
            <p:nvPr/>
          </p:nvGrpSpPr>
          <p:grpSpPr>
            <a:xfrm>
              <a:off x="7043812" y="704881"/>
              <a:ext cx="914400" cy="656531"/>
              <a:chOff x="4962597" y="990452"/>
              <a:chExt cx="914400" cy="656531"/>
            </a:xfrm>
          </p:grpSpPr>
          <p:cxnSp>
            <p:nvCxnSpPr>
              <p:cNvPr id="43" name="Straight Connector 42"/>
              <p:cNvCxnSpPr/>
              <p:nvPr/>
            </p:nvCxnSpPr>
            <p:spPr>
              <a:xfrm flipV="1">
                <a:off x="5074395" y="1387339"/>
                <a:ext cx="288360" cy="2596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5434395" y="1387339"/>
                <a:ext cx="288360" cy="2596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4962597" y="990452"/>
                <a:ext cx="914400" cy="430887"/>
              </a:xfrm>
              <a:prstGeom prst="rect">
                <a:avLst/>
              </a:prstGeom>
              <a:noFill/>
            </p:spPr>
            <p:txBody>
              <a:bodyPr wrap="square" rtlCol="0">
                <a:spAutoFit/>
              </a:bodyPr>
              <a:lstStyle/>
              <a:p>
                <a:r>
                  <a:rPr lang="en-GB" sz="2200" b="1" dirty="0">
                    <a:solidFill>
                      <a:srgbClr val="253746"/>
                    </a:solidFill>
                  </a:rPr>
                  <a:t>90  13</a:t>
                </a:r>
              </a:p>
            </p:txBody>
          </p:sp>
        </p:grpSp>
        <p:grpSp>
          <p:nvGrpSpPr>
            <p:cNvPr id="46" name="Group 45"/>
            <p:cNvGrpSpPr/>
            <p:nvPr/>
          </p:nvGrpSpPr>
          <p:grpSpPr>
            <a:xfrm>
              <a:off x="5855812" y="-968064"/>
              <a:ext cx="1462158" cy="2310555"/>
              <a:chOff x="3756417" y="-682493"/>
              <a:chExt cx="1462158" cy="2310555"/>
            </a:xfrm>
          </p:grpSpPr>
          <p:cxnSp>
            <p:nvCxnSpPr>
              <p:cNvPr id="47" name="Straight Connector 46"/>
              <p:cNvCxnSpPr/>
              <p:nvPr/>
            </p:nvCxnSpPr>
            <p:spPr>
              <a:xfrm flipV="1">
                <a:off x="4549950" y="1368418"/>
                <a:ext cx="288360" cy="2596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3756417" y="-682493"/>
                <a:ext cx="1462158" cy="2123658"/>
              </a:xfrm>
              <a:prstGeom prst="rect">
                <a:avLst/>
              </a:prstGeom>
              <a:noFill/>
            </p:spPr>
            <p:txBody>
              <a:bodyPr wrap="square" rtlCol="0">
                <a:spAutoFit/>
              </a:bodyPr>
              <a:lstStyle/>
              <a:p>
                <a:endParaRPr lang="en-GB" sz="2200" b="1" dirty="0">
                  <a:solidFill>
                    <a:srgbClr val="253746"/>
                  </a:solidFill>
                </a:endParaRPr>
              </a:p>
              <a:p>
                <a:endParaRPr lang="en-GB" sz="2200" b="1" dirty="0">
                  <a:solidFill>
                    <a:srgbClr val="253746"/>
                  </a:solidFill>
                </a:endParaRPr>
              </a:p>
              <a:p>
                <a:endParaRPr lang="en-GB" sz="2200" b="1" dirty="0">
                  <a:solidFill>
                    <a:srgbClr val="253746"/>
                  </a:solidFill>
                </a:endParaRPr>
              </a:p>
              <a:p>
                <a:endParaRPr lang="en-GB" sz="2200" b="1" dirty="0">
                  <a:solidFill>
                    <a:srgbClr val="253746"/>
                  </a:solidFill>
                </a:endParaRPr>
              </a:p>
              <a:p>
                <a:endParaRPr lang="en-GB" sz="2200" b="1" dirty="0">
                  <a:solidFill>
                    <a:srgbClr val="253746"/>
                  </a:solidFill>
                </a:endParaRPr>
              </a:p>
              <a:p>
                <a:r>
                  <a:rPr lang="en-GB" sz="2200" b="1" dirty="0">
                    <a:solidFill>
                      <a:srgbClr val="253746"/>
                    </a:solidFill>
                  </a:rPr>
                  <a:t>         300</a:t>
                </a:r>
              </a:p>
            </p:txBody>
          </p:sp>
        </p:grpSp>
        <p:sp>
          <p:nvSpPr>
            <p:cNvPr id="49" name="Speech Bubble: Rectangle with Corners Rounded 10">
              <a:extLst>
                <a:ext uri="{FF2B5EF4-FFF2-40B4-BE49-F238E27FC236}">
                  <a16:creationId xmlns:a16="http://schemas.microsoft.com/office/drawing/2014/main" id="{CD2579CE-2DB8-4F93-8ECD-0E9BF715B235}"/>
                </a:ext>
              </a:extLst>
            </p:cNvPr>
            <p:cNvSpPr/>
            <p:nvPr/>
          </p:nvSpPr>
          <p:spPr>
            <a:xfrm>
              <a:off x="5694216" y="2436965"/>
              <a:ext cx="2922788" cy="650692"/>
            </a:xfrm>
            <a:prstGeom prst="wedgeEllipseCallout">
              <a:avLst>
                <a:gd name="adj1" fmla="val 21000"/>
                <a:gd name="adj2" fmla="val -69616"/>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FF0000"/>
                  </a:solidFill>
                </a:rPr>
                <a:t>403 - 267 = 136</a:t>
              </a:r>
            </a:p>
          </p:txBody>
        </p:sp>
      </p:grpSp>
      <p:sp>
        <p:nvSpPr>
          <p:cNvPr id="51" name="Speech Bubble: Rectangle with Corners Rounded 10">
            <a:extLst>
              <a:ext uri="{FF2B5EF4-FFF2-40B4-BE49-F238E27FC236}">
                <a16:creationId xmlns:a16="http://schemas.microsoft.com/office/drawing/2014/main" id="{CD2579CE-2DB8-4F93-8ECD-0E9BF715B235}"/>
              </a:ext>
            </a:extLst>
          </p:cNvPr>
          <p:cNvSpPr/>
          <p:nvPr/>
        </p:nvSpPr>
        <p:spPr>
          <a:xfrm>
            <a:off x="389748" y="1816752"/>
            <a:ext cx="4131743" cy="1462068"/>
          </a:xfrm>
          <a:prstGeom prst="wedgeEllipseCallout">
            <a:avLst>
              <a:gd name="adj1" fmla="val 50811"/>
              <a:gd name="adj2" fmla="val -62118"/>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In today’s activities we will look at the numbers carefully and choose the most </a:t>
            </a:r>
            <a:r>
              <a:rPr lang="en-GB" sz="2000" b="1" dirty="0">
                <a:solidFill>
                  <a:srgbClr val="FF0000"/>
                </a:solidFill>
              </a:rPr>
              <a:t>efficient</a:t>
            </a:r>
            <a:r>
              <a:rPr lang="en-GB" sz="2000" b="1" dirty="0">
                <a:solidFill>
                  <a:srgbClr val="253746"/>
                </a:solidFill>
              </a:rPr>
              <a:t> method. </a:t>
            </a:r>
          </a:p>
        </p:txBody>
      </p:sp>
    </p:spTree>
    <p:extLst>
      <p:ext uri="{BB962C8B-B14F-4D97-AF65-F5344CB8AC3E}">
        <p14:creationId xmlns:p14="http://schemas.microsoft.com/office/powerpoint/2010/main" val="276169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fade">
                                      <p:cBhvr>
                                        <p:cTn id="13" dur="500"/>
                                        <p:tgtEl>
                                          <p:spTgt spid="5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5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33</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4</a:t>
            </a:r>
          </a:p>
        </p:txBody>
      </p:sp>
      <p:pic>
        <p:nvPicPr>
          <p:cNvPr id="4" name="Picture 3">
            <a:extLst>
              <a:ext uri="{FF2B5EF4-FFF2-40B4-BE49-F238E27FC236}">
                <a16:creationId xmlns:a16="http://schemas.microsoft.com/office/drawing/2014/main" id="{6423FE79-B33D-4FB9-8940-AC6ADD22EA0A}"/>
              </a:ext>
            </a:extLst>
          </p:cNvPr>
          <p:cNvPicPr>
            <a:picLocks noChangeAspect="1"/>
          </p:cNvPicPr>
          <p:nvPr/>
        </p:nvPicPr>
        <p:blipFill rotWithShape="1">
          <a:blip r:embed="rId3">
            <a:extLst>
              <a:ext uri="{28A0092B-C50C-407E-A947-70E740481C1C}">
                <a14:useLocalDpi xmlns:a14="http://schemas.microsoft.com/office/drawing/2010/main" val="0"/>
              </a:ext>
            </a:extLst>
          </a:blip>
          <a:srcRect l="6405" t="8092" r="8987" b="38202"/>
          <a:stretch/>
        </p:blipFill>
        <p:spPr>
          <a:xfrm>
            <a:off x="133565" y="102033"/>
            <a:ext cx="8825497" cy="3961511"/>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0A32DD7E-98F5-4100-A72F-9970FEB36EA0}"/>
              </a:ext>
            </a:extLst>
          </p:cNvPr>
          <p:cNvPicPr>
            <a:picLocks noChangeAspect="1"/>
          </p:cNvPicPr>
          <p:nvPr/>
        </p:nvPicPr>
        <p:blipFill rotWithShape="1">
          <a:blip r:embed="rId3">
            <a:extLst>
              <a:ext uri="{28A0092B-C50C-407E-A947-70E740481C1C}">
                <a14:useLocalDpi xmlns:a14="http://schemas.microsoft.com/office/drawing/2010/main" val="0"/>
              </a:ext>
            </a:extLst>
          </a:blip>
          <a:srcRect l="7559" t="62167" r="7609" b="11838"/>
          <a:stretch/>
        </p:blipFill>
        <p:spPr>
          <a:xfrm>
            <a:off x="372213" y="4314053"/>
            <a:ext cx="8348202" cy="1809044"/>
          </a:xfrm>
          <a:prstGeom prst="rect">
            <a:avLst/>
          </a:prstGeom>
          <a:ln>
            <a:solidFill>
              <a:srgbClr val="FFC000"/>
            </a:solidFill>
          </a:ln>
          <a:effectLst>
            <a:outerShdw blurRad="12700" dist="38100" dir="5400000" algn="t" rotWithShape="0">
              <a:prstClr val="black">
                <a:alpha val="40000"/>
              </a:prstClr>
            </a:outerShdw>
          </a:effectLst>
        </p:spPr>
      </p:pic>
      <p:grpSp>
        <p:nvGrpSpPr>
          <p:cNvPr id="11" name="Group 10"/>
          <p:cNvGrpSpPr/>
          <p:nvPr/>
        </p:nvGrpSpPr>
        <p:grpSpPr>
          <a:xfrm>
            <a:off x="6970196" y="4063544"/>
            <a:ext cx="1713640" cy="1139460"/>
            <a:chOff x="1834709" y="4015907"/>
            <a:chExt cx="1606379" cy="935174"/>
          </a:xfrm>
        </p:grpSpPr>
        <p:sp>
          <p:nvSpPr>
            <p:cNvPr id="14" name="Rounded Rectangle 13"/>
            <p:cNvSpPr/>
            <p:nvPr/>
          </p:nvSpPr>
          <p:spPr>
            <a:xfrm>
              <a:off x="1834709" y="4015907"/>
              <a:ext cx="1606379" cy="495328"/>
            </a:xfrm>
            <a:prstGeom prst="roundRect">
              <a:avLst>
                <a:gd name="adj" fmla="val 42473"/>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Challenge</a:t>
              </a:r>
              <a:endParaRPr lang="en-GB" sz="2400" b="1" dirty="0">
                <a:solidFill>
                  <a:schemeClr val="tx1"/>
                </a:solidFill>
              </a:endParaRPr>
            </a:p>
          </p:txBody>
        </p:sp>
        <p:pic>
          <p:nvPicPr>
            <p:cNvPr id="15" name="Picture 2" descr="Related image"/>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rot="1944755">
              <a:off x="2170831" y="4345600"/>
              <a:ext cx="388517" cy="60548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3071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smtClean="0"/>
              <a:t>Year 4</a:t>
            </a:r>
            <a:endParaRPr lang="en-GB" dirty="0"/>
          </a:p>
        </p:txBody>
      </p:sp>
      <p:sp>
        <p:nvSpPr>
          <p:cNvPr id="3" name="Slide Number Placeholder 2"/>
          <p:cNvSpPr>
            <a:spLocks noGrp="1"/>
          </p:cNvSpPr>
          <p:nvPr>
            <p:ph type="sldNum" sz="quarter" idx="12"/>
          </p:nvPr>
        </p:nvSpPr>
        <p:spPr/>
        <p:txBody>
          <a:bodyPr/>
          <a:lstStyle/>
          <a:p>
            <a:fld id="{BA0EE811-478C-4958-8104-2A70B5A19611}" type="slidenum">
              <a:rPr lang="en-GB" smtClean="0"/>
              <a:t>34</a:t>
            </a:fld>
            <a:endParaRPr lang="en-GB" dirty="0"/>
          </a:p>
        </p:txBody>
      </p:sp>
      <p:pic>
        <p:nvPicPr>
          <p:cNvPr id="5" name="Picture 4"/>
          <p:cNvPicPr>
            <a:picLocks noChangeAspect="1"/>
          </p:cNvPicPr>
          <p:nvPr/>
        </p:nvPicPr>
        <p:blipFill>
          <a:blip r:embed="rId2"/>
          <a:stretch>
            <a:fillRect/>
          </a:stretch>
        </p:blipFill>
        <p:spPr>
          <a:xfrm>
            <a:off x="680652" y="415637"/>
            <a:ext cx="8142530" cy="4981575"/>
          </a:xfrm>
          <a:prstGeom prst="rect">
            <a:avLst/>
          </a:prstGeom>
        </p:spPr>
      </p:pic>
    </p:spTree>
    <p:extLst>
      <p:ext uri="{BB962C8B-B14F-4D97-AF65-F5344CB8AC3E}">
        <p14:creationId xmlns:p14="http://schemas.microsoft.com/office/powerpoint/2010/main" val="25610733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smtClean="0"/>
              <a:t>Year 4</a:t>
            </a:r>
            <a:endParaRPr lang="en-GB" dirty="0"/>
          </a:p>
        </p:txBody>
      </p:sp>
      <p:sp>
        <p:nvSpPr>
          <p:cNvPr id="3" name="Slide Number Placeholder 2"/>
          <p:cNvSpPr>
            <a:spLocks noGrp="1"/>
          </p:cNvSpPr>
          <p:nvPr>
            <p:ph type="sldNum" sz="quarter" idx="12"/>
          </p:nvPr>
        </p:nvSpPr>
        <p:spPr/>
        <p:txBody>
          <a:bodyPr/>
          <a:lstStyle/>
          <a:p>
            <a:fld id="{BA0EE811-478C-4958-8104-2A70B5A19611}" type="slidenum">
              <a:rPr lang="en-GB" smtClean="0"/>
              <a:t>35</a:t>
            </a:fld>
            <a:endParaRPr lang="en-GB" dirty="0"/>
          </a:p>
        </p:txBody>
      </p:sp>
      <p:pic>
        <p:nvPicPr>
          <p:cNvPr id="4" name="Picture 3"/>
          <p:cNvPicPr>
            <a:picLocks noChangeAspect="1"/>
          </p:cNvPicPr>
          <p:nvPr/>
        </p:nvPicPr>
        <p:blipFill>
          <a:blip r:embed="rId2"/>
          <a:stretch>
            <a:fillRect/>
          </a:stretch>
        </p:blipFill>
        <p:spPr>
          <a:xfrm>
            <a:off x="363203" y="644237"/>
            <a:ext cx="8391571" cy="4827010"/>
          </a:xfrm>
          <a:prstGeom prst="rect">
            <a:avLst/>
          </a:prstGeom>
        </p:spPr>
      </p:pic>
    </p:spTree>
    <p:extLst>
      <p:ext uri="{BB962C8B-B14F-4D97-AF65-F5344CB8AC3E}">
        <p14:creationId xmlns:p14="http://schemas.microsoft.com/office/powerpoint/2010/main" val="15458446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422041">
              <a:defRPr/>
            </a:pPr>
            <a:fld id="{48BAC8EC-B437-49E7-9790-CFA1DD0E61BE}" type="slidenum">
              <a:rPr lang="en-GB">
                <a:solidFill>
                  <a:srgbClr val="E7E6E6">
                    <a:lumMod val="75000"/>
                  </a:srgbClr>
                </a:solidFill>
              </a:rPr>
              <a:pPr defTabSz="422041">
                <a:defRPr/>
              </a:pPr>
              <a:t>36</a:t>
            </a:fld>
            <a:endParaRPr lang="en-GB" dirty="0">
              <a:solidFill>
                <a:srgbClr val="E7E6E6">
                  <a:lumMod val="75000"/>
                </a:srgbClr>
              </a:solidFill>
            </a:endParaRPr>
          </a:p>
        </p:txBody>
      </p:sp>
      <p:sp>
        <p:nvSpPr>
          <p:cNvPr id="5" name="Rectangle 4"/>
          <p:cNvSpPr/>
          <p:nvPr/>
        </p:nvSpPr>
        <p:spPr>
          <a:xfrm>
            <a:off x="821124" y="943985"/>
            <a:ext cx="7436566" cy="1683538"/>
          </a:xfrm>
          <a:prstGeom prst="rect">
            <a:avLst/>
          </a:prstGeom>
        </p:spPr>
        <p:txBody>
          <a:bodyPr wrap="square">
            <a:spAutoFit/>
          </a:bodyPr>
          <a:lstStyle/>
          <a:p>
            <a:pPr lvl="0">
              <a:defRPr/>
            </a:pPr>
            <a:r>
              <a:rPr lang="en-GB" sz="2585" dirty="0">
                <a:solidFill>
                  <a:prstClr val="black"/>
                </a:solidFill>
                <a:latin typeface="Gill Sans MT" panose="020B0502020104020203" pitchFamily="34" charset="0"/>
              </a:rPr>
              <a:t>What would you rather have, five 50p coins or twelve 20p coins?  </a:t>
            </a:r>
            <a:endParaRPr lang="en-GB" sz="2585" dirty="0">
              <a:solidFill>
                <a:prstClr val="black"/>
              </a:solidFill>
              <a:latin typeface="Gill Sans MT" panose="020B0502020104020203" pitchFamily="34" charset="0"/>
            </a:endParaRPr>
          </a:p>
          <a:p>
            <a:pPr lvl="0">
              <a:defRPr/>
            </a:pPr>
            <a:endParaRPr lang="en-GB" sz="2585" dirty="0">
              <a:solidFill>
                <a:prstClr val="black"/>
              </a:solidFill>
              <a:latin typeface="Gill Sans MT" panose="020B0502020104020203" pitchFamily="34" charset="0"/>
            </a:endParaRPr>
          </a:p>
          <a:p>
            <a:pPr lvl="0">
              <a:defRPr/>
            </a:pPr>
            <a:r>
              <a:rPr lang="en-GB" sz="2585" dirty="0">
                <a:solidFill>
                  <a:prstClr val="black"/>
                </a:solidFill>
                <a:latin typeface="Gill Sans MT" panose="020B0502020104020203" pitchFamily="34" charset="0"/>
              </a:rPr>
              <a:t>Explain your answer fully.</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1215" y="3062714"/>
            <a:ext cx="1217034" cy="121703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84599" y="3029367"/>
            <a:ext cx="1287739" cy="1283729"/>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43127" y="1176674"/>
            <a:ext cx="687092" cy="605410"/>
          </a:xfrm>
          <a:prstGeom prst="rect">
            <a:avLst/>
          </a:prstGeom>
        </p:spPr>
      </p:pic>
    </p:spTree>
    <p:extLst>
      <p:ext uri="{BB962C8B-B14F-4D97-AF65-F5344CB8AC3E}">
        <p14:creationId xmlns:p14="http://schemas.microsoft.com/office/powerpoint/2010/main" val="3255765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37</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p:txBody>
          <a:bodyPr/>
          <a:lstStyle/>
          <a:p>
            <a:pPr algn="r"/>
            <a:r>
              <a:rPr lang="en-GB" dirty="0"/>
              <a:t>Year 4</a:t>
            </a:r>
          </a:p>
        </p:txBody>
      </p:sp>
      <p:sp>
        <p:nvSpPr>
          <p:cNvPr id="13" name="TextBox 12">
            <a:extLst>
              <a:ext uri="{FF2B5EF4-FFF2-40B4-BE49-F238E27FC236}">
                <a16:creationId xmlns:a16="http://schemas.microsoft.com/office/drawing/2014/main" id="{B69677ED-5C54-4353-B94F-C526DD00205C}"/>
              </a:ext>
            </a:extLst>
          </p:cNvPr>
          <p:cNvSpPr txBox="1"/>
          <p:nvPr/>
        </p:nvSpPr>
        <p:spPr>
          <a:xfrm>
            <a:off x="480194" y="1743331"/>
            <a:ext cx="8130503" cy="1141338"/>
          </a:xfrm>
          <a:prstGeom prst="rect">
            <a:avLst/>
          </a:prstGeom>
          <a:noFill/>
        </p:spPr>
        <p:txBody>
          <a:bodyPr wrap="square" rtlCol="0">
            <a:spAutoFit/>
          </a:bodyPr>
          <a:lstStyle/>
          <a:p>
            <a:pPr algn="ctr">
              <a:spcAft>
                <a:spcPts val="450"/>
              </a:spcAft>
              <a:buClr>
                <a:schemeClr val="accent2"/>
              </a:buClr>
            </a:pPr>
            <a:r>
              <a:rPr lang="en-US" sz="2400" b="1" dirty="0">
                <a:solidFill>
                  <a:srgbClr val="253746"/>
                </a:solidFill>
              </a:rPr>
              <a:t>Objectives</a:t>
            </a:r>
            <a:endParaRPr lang="en-GB" sz="2400" b="1" dirty="0">
              <a:solidFill>
                <a:srgbClr val="253746"/>
              </a:solidFill>
            </a:endParaRPr>
          </a:p>
          <a:p>
            <a:pPr>
              <a:buClr>
                <a:srgbClr val="EA7600"/>
              </a:buClr>
              <a:buSzPct val="120000"/>
            </a:pPr>
            <a:r>
              <a:rPr lang="en-GB" sz="2000" b="1" dirty="0">
                <a:solidFill>
                  <a:srgbClr val="253746"/>
                </a:solidFill>
              </a:rPr>
              <a:t>Day 4</a:t>
            </a:r>
          </a:p>
          <a:p>
            <a:pPr>
              <a:spcAft>
                <a:spcPts val="1000"/>
              </a:spcAft>
              <a:buClr>
                <a:srgbClr val="EA7600"/>
              </a:buClr>
              <a:buSzPct val="120000"/>
            </a:pPr>
            <a:r>
              <a:rPr lang="en-GB" sz="2000" b="1" dirty="0">
                <a:solidFill>
                  <a:schemeClr val="accent5">
                    <a:lumMod val="75000"/>
                  </a:schemeClr>
                </a:solidFill>
              </a:rPr>
              <a:t>Investigate patterns when subtracting 3-digit numbers.</a:t>
            </a:r>
          </a:p>
        </p:txBody>
      </p:sp>
      <p:sp>
        <p:nvSpPr>
          <p:cNvPr id="15" name="TextBox 14">
            <a:extLst>
              <a:ext uri="{FF2B5EF4-FFF2-40B4-BE49-F238E27FC236}">
                <a16:creationId xmlns:a16="http://schemas.microsoft.com/office/drawing/2014/main" id="{A64F3FED-3247-4F55-BF8A-D1D9E087C650}"/>
              </a:ext>
            </a:extLst>
          </p:cNvPr>
          <p:cNvSpPr txBox="1"/>
          <p:nvPr/>
        </p:nvSpPr>
        <p:spPr>
          <a:xfrm>
            <a:off x="573881" y="16610"/>
            <a:ext cx="8036816" cy="892552"/>
          </a:xfrm>
          <a:prstGeom prst="rect">
            <a:avLst/>
          </a:prstGeom>
          <a:noFill/>
        </p:spPr>
        <p:txBody>
          <a:bodyPr wrap="square" rtlCol="0">
            <a:spAutoFit/>
          </a:bodyPr>
          <a:lstStyle/>
          <a:p>
            <a:pPr algn="ctr"/>
            <a:r>
              <a:rPr lang="en-GB" sz="2800" b="1" dirty="0">
                <a:solidFill>
                  <a:srgbClr val="253746"/>
                </a:solidFill>
              </a:rPr>
              <a:t>Addition and Subtraction</a:t>
            </a:r>
          </a:p>
          <a:p>
            <a:pPr algn="ctr"/>
            <a:r>
              <a:rPr lang="en-GB" sz="2400" b="1" dirty="0">
                <a:solidFill>
                  <a:srgbClr val="253746"/>
                </a:solidFill>
              </a:rPr>
              <a:t>Subtraction: written methods and choosing strategies</a:t>
            </a:r>
          </a:p>
        </p:txBody>
      </p:sp>
    </p:spTree>
    <p:extLst>
      <p:ext uri="{BB962C8B-B14F-4D97-AF65-F5344CB8AC3E}">
        <p14:creationId xmlns:p14="http://schemas.microsoft.com/office/powerpoint/2010/main" val="1363836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38</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4</a:t>
            </a:r>
          </a:p>
        </p:txBody>
      </p:sp>
      <p:sp>
        <p:nvSpPr>
          <p:cNvPr id="12" name="TextBox 11">
            <a:extLst>
              <a:ext uri="{FF2B5EF4-FFF2-40B4-BE49-F238E27FC236}">
                <a16:creationId xmlns:a16="http://schemas.microsoft.com/office/drawing/2014/main" id="{B69677ED-5C54-4353-B94F-C526DD00205C}"/>
              </a:ext>
            </a:extLst>
          </p:cNvPr>
          <p:cNvSpPr txBox="1"/>
          <p:nvPr/>
        </p:nvSpPr>
        <p:spPr>
          <a:xfrm>
            <a:off x="230981" y="138645"/>
            <a:ext cx="8784065" cy="400110"/>
          </a:xfrm>
          <a:prstGeom prst="rect">
            <a:avLst/>
          </a:prstGeom>
          <a:noFill/>
        </p:spPr>
        <p:txBody>
          <a:bodyPr wrap="square" rtlCol="0">
            <a:spAutoFit/>
          </a:bodyPr>
          <a:lstStyle/>
          <a:p>
            <a:pPr lvl="0">
              <a:buClr>
                <a:srgbClr val="EA7600"/>
              </a:buClr>
              <a:buSzPct val="120000"/>
            </a:pPr>
            <a:r>
              <a:rPr lang="en-GB" sz="2000" b="1" dirty="0">
                <a:solidFill>
                  <a:srgbClr val="253746"/>
                </a:solidFill>
              </a:rPr>
              <a:t>Day 4: </a:t>
            </a:r>
            <a:r>
              <a:rPr lang="en-GB" sz="2000" b="1" dirty="0">
                <a:solidFill>
                  <a:srgbClr val="5B9BD5">
                    <a:lumMod val="75000"/>
                  </a:srgbClr>
                </a:solidFill>
              </a:rPr>
              <a:t>Investigate patterns when subtracting 3-digit numbers.</a:t>
            </a:r>
          </a:p>
        </p:txBody>
      </p:sp>
      <p:grpSp>
        <p:nvGrpSpPr>
          <p:cNvPr id="23" name="Group 22">
            <a:extLst>
              <a:ext uri="{FF2B5EF4-FFF2-40B4-BE49-F238E27FC236}">
                <a16:creationId xmlns:a16="http://schemas.microsoft.com/office/drawing/2014/main" id="{E7C3D9EE-C476-490C-84A7-794774E57A03}"/>
              </a:ext>
            </a:extLst>
          </p:cNvPr>
          <p:cNvGrpSpPr/>
          <p:nvPr/>
        </p:nvGrpSpPr>
        <p:grpSpPr>
          <a:xfrm>
            <a:off x="491857" y="2926835"/>
            <a:ext cx="7995139" cy="1547447"/>
            <a:chOff x="491857" y="2926835"/>
            <a:chExt cx="7995139" cy="1547447"/>
          </a:xfrm>
        </p:grpSpPr>
        <p:grpSp>
          <p:nvGrpSpPr>
            <p:cNvPr id="22" name="Group 21">
              <a:extLst>
                <a:ext uri="{FF2B5EF4-FFF2-40B4-BE49-F238E27FC236}">
                  <a16:creationId xmlns:a16="http://schemas.microsoft.com/office/drawing/2014/main" id="{99F348E5-C62B-4495-9E2B-93A2CCB1B2C8}"/>
                </a:ext>
              </a:extLst>
            </p:cNvPr>
            <p:cNvGrpSpPr/>
            <p:nvPr/>
          </p:nvGrpSpPr>
          <p:grpSpPr>
            <a:xfrm>
              <a:off x="491857" y="2926835"/>
              <a:ext cx="7995139" cy="1547447"/>
              <a:chOff x="491857" y="2926835"/>
              <a:chExt cx="7995139" cy="1547447"/>
            </a:xfrm>
          </p:grpSpPr>
          <p:grpSp>
            <p:nvGrpSpPr>
              <p:cNvPr id="6" name="Group 5"/>
              <p:cNvGrpSpPr/>
              <p:nvPr/>
            </p:nvGrpSpPr>
            <p:grpSpPr>
              <a:xfrm>
                <a:off x="491857" y="2926835"/>
                <a:ext cx="7995139" cy="1547447"/>
                <a:chOff x="504557" y="2742398"/>
                <a:chExt cx="7995139" cy="1547447"/>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6026" t="39394" r="6538" b="36674"/>
                <a:stretch/>
              </p:blipFill>
              <p:spPr>
                <a:xfrm>
                  <a:off x="504557" y="2742398"/>
                  <a:ext cx="7995139" cy="1547447"/>
                </a:xfrm>
                <a:prstGeom prst="rect">
                  <a:avLst/>
                </a:prstGeom>
                <a:ln w="15875">
                  <a:solidFill>
                    <a:schemeClr val="tx1"/>
                  </a:solidFill>
                </a:ln>
                <a:effectLst>
                  <a:outerShdw blurRad="50800" dist="38100" dir="6000000" algn="t" rotWithShape="0">
                    <a:prstClr val="black">
                      <a:alpha val="40000"/>
                    </a:prstClr>
                  </a:outerShdw>
                </a:effectLst>
              </p:spPr>
            </p:pic>
            <p:sp>
              <p:nvSpPr>
                <p:cNvPr id="5" name="TextBox 4"/>
                <p:cNvSpPr txBox="1"/>
                <p:nvPr/>
              </p:nvSpPr>
              <p:spPr>
                <a:xfrm>
                  <a:off x="6428786" y="2800771"/>
                  <a:ext cx="1984839" cy="369332"/>
                </a:xfrm>
                <a:prstGeom prst="rect">
                  <a:avLst/>
                </a:prstGeom>
                <a:noFill/>
              </p:spPr>
              <p:txBody>
                <a:bodyPr wrap="none" rtlCol="0">
                  <a:spAutoFit/>
                </a:bodyPr>
                <a:lstStyle/>
                <a:p>
                  <a:r>
                    <a:rPr lang="en-GB" b="1" dirty="0"/>
                    <a:t>£10 - £7.89 = £2.11</a:t>
                  </a:r>
                </a:p>
              </p:txBody>
            </p:sp>
          </p:grpSp>
          <p:sp>
            <p:nvSpPr>
              <p:cNvPr id="19" name="Rectangle 18">
                <a:extLst>
                  <a:ext uri="{FF2B5EF4-FFF2-40B4-BE49-F238E27FC236}">
                    <a16:creationId xmlns:a16="http://schemas.microsoft.com/office/drawing/2014/main" id="{5B55B11A-B44B-46B5-BE5C-2EE31B3D83F7}"/>
                  </a:ext>
                </a:extLst>
              </p:cNvPr>
              <p:cNvSpPr/>
              <p:nvPr/>
            </p:nvSpPr>
            <p:spPr>
              <a:xfrm>
                <a:off x="577516" y="4026363"/>
                <a:ext cx="7772400" cy="2940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 name="TextBox 13">
              <a:extLst>
                <a:ext uri="{FF2B5EF4-FFF2-40B4-BE49-F238E27FC236}">
                  <a16:creationId xmlns:a16="http://schemas.microsoft.com/office/drawing/2014/main" id="{FB3A6386-085F-4C85-B9C4-082BD25008CD}"/>
                </a:ext>
              </a:extLst>
            </p:cNvPr>
            <p:cNvSpPr txBox="1"/>
            <p:nvPr/>
          </p:nvSpPr>
          <p:spPr>
            <a:xfrm>
              <a:off x="4463716" y="3116368"/>
              <a:ext cx="677383" cy="307777"/>
            </a:xfrm>
            <a:prstGeom prst="rect">
              <a:avLst/>
            </a:prstGeom>
            <a:solidFill>
              <a:schemeClr val="bg1"/>
            </a:solidFill>
          </p:spPr>
          <p:txBody>
            <a:bodyPr wrap="square" rtlCol="0">
              <a:spAutoFit/>
            </a:bodyPr>
            <a:lstStyle/>
            <a:p>
              <a:pPr algn="ctr"/>
              <a:r>
                <a:rPr lang="en-GB" sz="1400" b="1" dirty="0"/>
                <a:t>£2</a:t>
              </a:r>
            </a:p>
          </p:txBody>
        </p:sp>
        <p:sp>
          <p:nvSpPr>
            <p:cNvPr id="15" name="TextBox 14">
              <a:extLst>
                <a:ext uri="{FF2B5EF4-FFF2-40B4-BE49-F238E27FC236}">
                  <a16:creationId xmlns:a16="http://schemas.microsoft.com/office/drawing/2014/main" id="{01E48083-33C7-4CD7-AFF8-DE175C0CB137}"/>
                </a:ext>
              </a:extLst>
            </p:cNvPr>
            <p:cNvSpPr txBox="1"/>
            <p:nvPr/>
          </p:nvSpPr>
          <p:spPr>
            <a:xfrm>
              <a:off x="1002223" y="3978149"/>
              <a:ext cx="677383" cy="307777"/>
            </a:xfrm>
            <a:prstGeom prst="rect">
              <a:avLst/>
            </a:prstGeom>
            <a:noFill/>
          </p:spPr>
          <p:txBody>
            <a:bodyPr wrap="square" rtlCol="0">
              <a:spAutoFit/>
            </a:bodyPr>
            <a:lstStyle/>
            <a:p>
              <a:pPr algn="ctr"/>
              <a:r>
                <a:rPr lang="en-GB" sz="1400" b="1" dirty="0"/>
                <a:t>£8</a:t>
              </a:r>
            </a:p>
          </p:txBody>
        </p:sp>
        <p:sp>
          <p:nvSpPr>
            <p:cNvPr id="16" name="TextBox 15">
              <a:extLst>
                <a:ext uri="{FF2B5EF4-FFF2-40B4-BE49-F238E27FC236}">
                  <a16:creationId xmlns:a16="http://schemas.microsoft.com/office/drawing/2014/main" id="{C0C2833D-6692-462A-AC8C-7034373F1CE3}"/>
                </a:ext>
              </a:extLst>
            </p:cNvPr>
            <p:cNvSpPr txBox="1"/>
            <p:nvPr/>
          </p:nvSpPr>
          <p:spPr>
            <a:xfrm>
              <a:off x="536642" y="3978150"/>
              <a:ext cx="677383" cy="307777"/>
            </a:xfrm>
            <a:prstGeom prst="rect">
              <a:avLst/>
            </a:prstGeom>
            <a:noFill/>
          </p:spPr>
          <p:txBody>
            <a:bodyPr wrap="square" rtlCol="0">
              <a:spAutoFit/>
            </a:bodyPr>
            <a:lstStyle/>
            <a:p>
              <a:pPr algn="ctr"/>
              <a:r>
                <a:rPr lang="en-GB" sz="1400" b="1" dirty="0"/>
                <a:t>£7.89</a:t>
              </a:r>
            </a:p>
          </p:txBody>
        </p:sp>
        <p:sp>
          <p:nvSpPr>
            <p:cNvPr id="17" name="TextBox 16">
              <a:extLst>
                <a:ext uri="{FF2B5EF4-FFF2-40B4-BE49-F238E27FC236}">
                  <a16:creationId xmlns:a16="http://schemas.microsoft.com/office/drawing/2014/main" id="{D6FEF1D2-26EF-48CF-8192-6CDA3B6599E5}"/>
                </a:ext>
              </a:extLst>
            </p:cNvPr>
            <p:cNvSpPr txBox="1"/>
            <p:nvPr/>
          </p:nvSpPr>
          <p:spPr>
            <a:xfrm>
              <a:off x="7741073" y="3978148"/>
              <a:ext cx="677383" cy="307777"/>
            </a:xfrm>
            <a:prstGeom prst="rect">
              <a:avLst/>
            </a:prstGeom>
            <a:noFill/>
          </p:spPr>
          <p:txBody>
            <a:bodyPr wrap="square" rtlCol="0">
              <a:spAutoFit/>
            </a:bodyPr>
            <a:lstStyle/>
            <a:p>
              <a:pPr algn="ctr"/>
              <a:r>
                <a:rPr lang="en-GB" sz="1400" b="1" dirty="0"/>
                <a:t>£10</a:t>
              </a:r>
            </a:p>
          </p:txBody>
        </p:sp>
        <p:sp>
          <p:nvSpPr>
            <p:cNvPr id="18" name="TextBox 17">
              <a:extLst>
                <a:ext uri="{FF2B5EF4-FFF2-40B4-BE49-F238E27FC236}">
                  <a16:creationId xmlns:a16="http://schemas.microsoft.com/office/drawing/2014/main" id="{5895FBC0-B4B8-47DB-80F6-EF6A52D3E907}"/>
                </a:ext>
              </a:extLst>
            </p:cNvPr>
            <p:cNvSpPr txBox="1"/>
            <p:nvPr/>
          </p:nvSpPr>
          <p:spPr>
            <a:xfrm>
              <a:off x="875333" y="3122846"/>
              <a:ext cx="599377" cy="307777"/>
            </a:xfrm>
            <a:prstGeom prst="rect">
              <a:avLst/>
            </a:prstGeom>
            <a:solidFill>
              <a:schemeClr val="bg1"/>
            </a:solidFill>
          </p:spPr>
          <p:txBody>
            <a:bodyPr wrap="square" rtlCol="0">
              <a:spAutoFit/>
            </a:bodyPr>
            <a:lstStyle/>
            <a:p>
              <a:pPr algn="ctr"/>
              <a:r>
                <a:rPr lang="en-GB" sz="1400" b="1" dirty="0"/>
                <a:t>11p</a:t>
              </a:r>
            </a:p>
          </p:txBody>
        </p:sp>
      </p:grpSp>
      <p:grpSp>
        <p:nvGrpSpPr>
          <p:cNvPr id="30" name="Group 29">
            <a:extLst>
              <a:ext uri="{FF2B5EF4-FFF2-40B4-BE49-F238E27FC236}">
                <a16:creationId xmlns:a16="http://schemas.microsoft.com/office/drawing/2014/main" id="{69785A7E-F564-489C-B1D0-2A2C7991B50E}"/>
              </a:ext>
            </a:extLst>
          </p:cNvPr>
          <p:cNvGrpSpPr/>
          <p:nvPr/>
        </p:nvGrpSpPr>
        <p:grpSpPr>
          <a:xfrm>
            <a:off x="720803" y="4602446"/>
            <a:ext cx="8083817" cy="1582616"/>
            <a:chOff x="720803" y="4602446"/>
            <a:chExt cx="8083817" cy="1582616"/>
          </a:xfrm>
        </p:grpSpPr>
        <p:grpSp>
          <p:nvGrpSpPr>
            <p:cNvPr id="21" name="Group 20">
              <a:extLst>
                <a:ext uri="{FF2B5EF4-FFF2-40B4-BE49-F238E27FC236}">
                  <a16:creationId xmlns:a16="http://schemas.microsoft.com/office/drawing/2014/main" id="{115CC041-E845-4C31-8DF0-4E8FB89507A6}"/>
                </a:ext>
              </a:extLst>
            </p:cNvPr>
            <p:cNvGrpSpPr/>
            <p:nvPr/>
          </p:nvGrpSpPr>
          <p:grpSpPr>
            <a:xfrm>
              <a:off x="806173" y="4602446"/>
              <a:ext cx="7913077" cy="1582616"/>
              <a:chOff x="806173" y="4602446"/>
              <a:chExt cx="7913077" cy="1582616"/>
            </a:xfrm>
          </p:grpSpPr>
          <p:grpSp>
            <p:nvGrpSpPr>
              <p:cNvPr id="13" name="Group 12"/>
              <p:cNvGrpSpPr/>
              <p:nvPr/>
            </p:nvGrpSpPr>
            <p:grpSpPr>
              <a:xfrm>
                <a:off x="806173" y="4602446"/>
                <a:ext cx="7913077" cy="1582616"/>
                <a:chOff x="666473" y="4448486"/>
                <a:chExt cx="7913077" cy="1582616"/>
              </a:xfrm>
            </p:grpSpPr>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7308" t="38759" r="6153" b="36765"/>
                <a:stretch/>
              </p:blipFill>
              <p:spPr>
                <a:xfrm>
                  <a:off x="666473" y="4448486"/>
                  <a:ext cx="7913077" cy="1582616"/>
                </a:xfrm>
                <a:prstGeom prst="rect">
                  <a:avLst/>
                </a:prstGeom>
                <a:ln w="15875">
                  <a:solidFill>
                    <a:schemeClr val="tx1"/>
                  </a:solidFill>
                </a:ln>
                <a:effectLst>
                  <a:outerShdw blurRad="50800" dist="38100" dir="6000000" algn="t" rotWithShape="0">
                    <a:prstClr val="black">
                      <a:alpha val="40000"/>
                    </a:prstClr>
                  </a:outerShdw>
                </a:effectLst>
              </p:spPr>
            </p:pic>
            <p:sp>
              <p:nvSpPr>
                <p:cNvPr id="11" name="TextBox 10"/>
                <p:cNvSpPr txBox="1"/>
                <p:nvPr/>
              </p:nvSpPr>
              <p:spPr>
                <a:xfrm>
                  <a:off x="6451114" y="4448486"/>
                  <a:ext cx="1635384" cy="369332"/>
                </a:xfrm>
                <a:prstGeom prst="rect">
                  <a:avLst/>
                </a:prstGeom>
                <a:noFill/>
              </p:spPr>
              <p:txBody>
                <a:bodyPr wrap="none" rtlCol="0">
                  <a:spAutoFit/>
                </a:bodyPr>
                <a:lstStyle/>
                <a:p>
                  <a:r>
                    <a:rPr lang="en-GB" b="1" dirty="0"/>
                    <a:t>704 - 578 = 136</a:t>
                  </a:r>
                </a:p>
              </p:txBody>
            </p:sp>
          </p:grpSp>
          <p:sp>
            <p:nvSpPr>
              <p:cNvPr id="20" name="Rectangle 19">
                <a:extLst>
                  <a:ext uri="{FF2B5EF4-FFF2-40B4-BE49-F238E27FC236}">
                    <a16:creationId xmlns:a16="http://schemas.microsoft.com/office/drawing/2014/main" id="{FA656D0D-CBB8-4913-B634-FA8D2EEF217D}"/>
                  </a:ext>
                </a:extLst>
              </p:cNvPr>
              <p:cNvSpPr/>
              <p:nvPr/>
            </p:nvSpPr>
            <p:spPr>
              <a:xfrm>
                <a:off x="817866" y="5765340"/>
                <a:ext cx="7889689" cy="2940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4" name="TextBox 23">
              <a:extLst>
                <a:ext uri="{FF2B5EF4-FFF2-40B4-BE49-F238E27FC236}">
                  <a16:creationId xmlns:a16="http://schemas.microsoft.com/office/drawing/2014/main" id="{C4092F30-A255-4FB3-B7EC-19E29E81947C}"/>
                </a:ext>
              </a:extLst>
            </p:cNvPr>
            <p:cNvSpPr txBox="1"/>
            <p:nvPr/>
          </p:nvSpPr>
          <p:spPr>
            <a:xfrm>
              <a:off x="5305926" y="4791324"/>
              <a:ext cx="677383" cy="307777"/>
            </a:xfrm>
            <a:prstGeom prst="rect">
              <a:avLst/>
            </a:prstGeom>
            <a:solidFill>
              <a:schemeClr val="bg1"/>
            </a:solidFill>
          </p:spPr>
          <p:txBody>
            <a:bodyPr wrap="square" rtlCol="0">
              <a:spAutoFit/>
            </a:bodyPr>
            <a:lstStyle/>
            <a:p>
              <a:pPr algn="ctr"/>
              <a:r>
                <a:rPr lang="en-GB" sz="1400" b="1" dirty="0"/>
                <a:t>100</a:t>
              </a:r>
            </a:p>
          </p:txBody>
        </p:sp>
        <p:sp>
          <p:nvSpPr>
            <p:cNvPr id="25" name="TextBox 24">
              <a:extLst>
                <a:ext uri="{FF2B5EF4-FFF2-40B4-BE49-F238E27FC236}">
                  <a16:creationId xmlns:a16="http://schemas.microsoft.com/office/drawing/2014/main" id="{F16C0921-2593-49A3-97CE-3FD0F4F0C574}"/>
                </a:ext>
              </a:extLst>
            </p:cNvPr>
            <p:cNvSpPr txBox="1"/>
            <p:nvPr/>
          </p:nvSpPr>
          <p:spPr>
            <a:xfrm>
              <a:off x="1650728" y="4847572"/>
              <a:ext cx="599377" cy="307777"/>
            </a:xfrm>
            <a:prstGeom prst="rect">
              <a:avLst/>
            </a:prstGeom>
            <a:solidFill>
              <a:schemeClr val="bg1"/>
            </a:solidFill>
          </p:spPr>
          <p:txBody>
            <a:bodyPr wrap="square" rtlCol="0">
              <a:spAutoFit/>
            </a:bodyPr>
            <a:lstStyle/>
            <a:p>
              <a:pPr algn="ctr"/>
              <a:r>
                <a:rPr lang="en-GB" sz="1400" b="1" dirty="0"/>
                <a:t>32</a:t>
              </a:r>
            </a:p>
          </p:txBody>
        </p:sp>
        <p:sp>
          <p:nvSpPr>
            <p:cNvPr id="26" name="TextBox 25">
              <a:extLst>
                <a:ext uri="{FF2B5EF4-FFF2-40B4-BE49-F238E27FC236}">
                  <a16:creationId xmlns:a16="http://schemas.microsoft.com/office/drawing/2014/main" id="{6FA754D3-9AAC-4701-AC8C-AEA95729B08D}"/>
                </a:ext>
              </a:extLst>
            </p:cNvPr>
            <p:cNvSpPr txBox="1"/>
            <p:nvPr/>
          </p:nvSpPr>
          <p:spPr>
            <a:xfrm>
              <a:off x="2425639" y="5702069"/>
              <a:ext cx="677383" cy="307777"/>
            </a:xfrm>
            <a:prstGeom prst="rect">
              <a:avLst/>
            </a:prstGeom>
            <a:noFill/>
          </p:spPr>
          <p:txBody>
            <a:bodyPr wrap="square" rtlCol="0">
              <a:spAutoFit/>
            </a:bodyPr>
            <a:lstStyle/>
            <a:p>
              <a:pPr algn="ctr"/>
              <a:r>
                <a:rPr lang="en-GB" sz="1400" b="1" dirty="0"/>
                <a:t>600</a:t>
              </a:r>
            </a:p>
          </p:txBody>
        </p:sp>
        <p:sp>
          <p:nvSpPr>
            <p:cNvPr id="27" name="TextBox 26">
              <a:extLst>
                <a:ext uri="{FF2B5EF4-FFF2-40B4-BE49-F238E27FC236}">
                  <a16:creationId xmlns:a16="http://schemas.microsoft.com/office/drawing/2014/main" id="{203C8C30-CA6A-411C-AABA-576B1D0B495D}"/>
                </a:ext>
              </a:extLst>
            </p:cNvPr>
            <p:cNvSpPr txBox="1"/>
            <p:nvPr/>
          </p:nvSpPr>
          <p:spPr>
            <a:xfrm>
              <a:off x="720803" y="5702071"/>
              <a:ext cx="677383" cy="307777"/>
            </a:xfrm>
            <a:prstGeom prst="rect">
              <a:avLst/>
            </a:prstGeom>
            <a:noFill/>
          </p:spPr>
          <p:txBody>
            <a:bodyPr wrap="square" rtlCol="0">
              <a:spAutoFit/>
            </a:bodyPr>
            <a:lstStyle/>
            <a:p>
              <a:pPr algn="ctr"/>
              <a:r>
                <a:rPr lang="en-GB" sz="1400" b="1" dirty="0"/>
                <a:t>578</a:t>
              </a:r>
            </a:p>
          </p:txBody>
        </p:sp>
        <p:sp>
          <p:nvSpPr>
            <p:cNvPr id="28" name="TextBox 27">
              <a:extLst>
                <a:ext uri="{FF2B5EF4-FFF2-40B4-BE49-F238E27FC236}">
                  <a16:creationId xmlns:a16="http://schemas.microsoft.com/office/drawing/2014/main" id="{3A2C8B61-0975-44FD-8B8D-B241D56DAE2D}"/>
                </a:ext>
              </a:extLst>
            </p:cNvPr>
            <p:cNvSpPr txBox="1"/>
            <p:nvPr/>
          </p:nvSpPr>
          <p:spPr>
            <a:xfrm>
              <a:off x="7901935" y="5702068"/>
              <a:ext cx="516521" cy="307777"/>
            </a:xfrm>
            <a:prstGeom prst="rect">
              <a:avLst/>
            </a:prstGeom>
            <a:noFill/>
          </p:spPr>
          <p:txBody>
            <a:bodyPr wrap="square" rtlCol="0">
              <a:spAutoFit/>
            </a:bodyPr>
            <a:lstStyle/>
            <a:p>
              <a:pPr algn="ctr"/>
              <a:r>
                <a:rPr lang="en-GB" sz="1400" b="1" dirty="0"/>
                <a:t>700</a:t>
              </a:r>
            </a:p>
          </p:txBody>
        </p:sp>
        <p:sp>
          <p:nvSpPr>
            <p:cNvPr id="29" name="TextBox 28">
              <a:extLst>
                <a:ext uri="{FF2B5EF4-FFF2-40B4-BE49-F238E27FC236}">
                  <a16:creationId xmlns:a16="http://schemas.microsoft.com/office/drawing/2014/main" id="{E1485FE7-BFA6-4183-8EA0-28B6600DB4F2}"/>
                </a:ext>
              </a:extLst>
            </p:cNvPr>
            <p:cNvSpPr txBox="1"/>
            <p:nvPr/>
          </p:nvSpPr>
          <p:spPr>
            <a:xfrm>
              <a:off x="8288099" y="5693148"/>
              <a:ext cx="516521" cy="307777"/>
            </a:xfrm>
            <a:prstGeom prst="rect">
              <a:avLst/>
            </a:prstGeom>
            <a:noFill/>
          </p:spPr>
          <p:txBody>
            <a:bodyPr wrap="square" rtlCol="0">
              <a:spAutoFit/>
            </a:bodyPr>
            <a:lstStyle/>
            <a:p>
              <a:pPr algn="ctr"/>
              <a:r>
                <a:rPr lang="en-GB" sz="1400" b="1" dirty="0"/>
                <a:t>704</a:t>
              </a:r>
            </a:p>
          </p:txBody>
        </p:sp>
      </p:grpSp>
      <p:sp>
        <p:nvSpPr>
          <p:cNvPr id="31" name="TextBox 30">
            <a:extLst>
              <a:ext uri="{FF2B5EF4-FFF2-40B4-BE49-F238E27FC236}">
                <a16:creationId xmlns:a16="http://schemas.microsoft.com/office/drawing/2014/main" id="{429A3291-D26C-4829-84C6-F17D8C87E2BA}"/>
              </a:ext>
            </a:extLst>
          </p:cNvPr>
          <p:cNvSpPr txBox="1"/>
          <p:nvPr/>
        </p:nvSpPr>
        <p:spPr>
          <a:xfrm>
            <a:off x="8241108" y="4870529"/>
            <a:ext cx="357639" cy="307777"/>
          </a:xfrm>
          <a:prstGeom prst="rect">
            <a:avLst/>
          </a:prstGeom>
          <a:solidFill>
            <a:schemeClr val="bg1"/>
          </a:solidFill>
        </p:spPr>
        <p:txBody>
          <a:bodyPr wrap="square" rtlCol="0">
            <a:spAutoFit/>
          </a:bodyPr>
          <a:lstStyle/>
          <a:p>
            <a:pPr algn="ctr"/>
            <a:r>
              <a:rPr lang="en-GB" sz="1400" b="1" dirty="0"/>
              <a:t>4</a:t>
            </a:r>
          </a:p>
        </p:txBody>
      </p:sp>
      <p:grpSp>
        <p:nvGrpSpPr>
          <p:cNvPr id="7" name="Group 6"/>
          <p:cNvGrpSpPr/>
          <p:nvPr/>
        </p:nvGrpSpPr>
        <p:grpSpPr>
          <a:xfrm>
            <a:off x="-45806" y="409310"/>
            <a:ext cx="7204343" cy="2772800"/>
            <a:chOff x="10396" y="1010911"/>
            <a:chExt cx="7204343" cy="2772800"/>
          </a:xfrm>
        </p:grpSpPr>
        <p:sp>
          <p:nvSpPr>
            <p:cNvPr id="8" name="Speech Bubble: Rectangle with Corners Rounded 14">
              <a:extLst>
                <a:ext uri="{FF2B5EF4-FFF2-40B4-BE49-F238E27FC236}">
                  <a16:creationId xmlns:a16="http://schemas.microsoft.com/office/drawing/2014/main" id="{DB9E29E8-CA16-4472-9224-9EDC2178042C}"/>
                </a:ext>
              </a:extLst>
            </p:cNvPr>
            <p:cNvSpPr/>
            <p:nvPr/>
          </p:nvSpPr>
          <p:spPr>
            <a:xfrm>
              <a:off x="10396" y="1010911"/>
              <a:ext cx="7204343" cy="2772800"/>
            </a:xfrm>
            <a:prstGeom prst="irregularSeal2">
              <a:avLst/>
            </a:prstGeom>
            <a:solidFill>
              <a:schemeClr val="accent5">
                <a:lumMod val="50000"/>
              </a:schemeClr>
            </a:solidFill>
            <a:ln>
              <a:solidFill>
                <a:schemeClr val="accent5">
                  <a:lumMod val="20000"/>
                  <a:lumOff val="80000"/>
                </a:schemeClr>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2000" b="1" dirty="0">
                  <a:solidFill>
                    <a:schemeClr val="accent5">
                      <a:lumMod val="20000"/>
                      <a:lumOff val="80000"/>
                    </a:schemeClr>
                  </a:solidFill>
                </a:rPr>
                <a:t>Work in pairs on a whiteboard – can you find which of these is right and which is wrong?</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1536" y="1954518"/>
              <a:ext cx="988324" cy="657473"/>
            </a:xfrm>
            <a:prstGeom prst="rect">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4195720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39</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4</a:t>
            </a:r>
          </a:p>
        </p:txBody>
      </p:sp>
      <p:sp>
        <p:nvSpPr>
          <p:cNvPr id="12" name="TextBox 11">
            <a:extLst>
              <a:ext uri="{FF2B5EF4-FFF2-40B4-BE49-F238E27FC236}">
                <a16:creationId xmlns:a16="http://schemas.microsoft.com/office/drawing/2014/main" id="{B69677ED-5C54-4353-B94F-C526DD00205C}"/>
              </a:ext>
            </a:extLst>
          </p:cNvPr>
          <p:cNvSpPr txBox="1"/>
          <p:nvPr/>
        </p:nvSpPr>
        <p:spPr>
          <a:xfrm>
            <a:off x="230981" y="138645"/>
            <a:ext cx="8784065" cy="400110"/>
          </a:xfrm>
          <a:prstGeom prst="rect">
            <a:avLst/>
          </a:prstGeom>
          <a:noFill/>
        </p:spPr>
        <p:txBody>
          <a:bodyPr wrap="square" rtlCol="0">
            <a:spAutoFit/>
          </a:bodyPr>
          <a:lstStyle/>
          <a:p>
            <a:pPr lvl="0">
              <a:buClr>
                <a:srgbClr val="EA7600"/>
              </a:buClr>
              <a:buSzPct val="120000"/>
            </a:pPr>
            <a:r>
              <a:rPr lang="en-GB" sz="2000" b="1" dirty="0">
                <a:solidFill>
                  <a:srgbClr val="253746"/>
                </a:solidFill>
              </a:rPr>
              <a:t>Day 4: </a:t>
            </a:r>
            <a:r>
              <a:rPr lang="en-GB" sz="2000" b="1" dirty="0">
                <a:solidFill>
                  <a:srgbClr val="5B9BD5">
                    <a:lumMod val="75000"/>
                  </a:srgbClr>
                </a:solidFill>
              </a:rPr>
              <a:t>Investigate patterns when subtracting 3-digit numbers.</a:t>
            </a:r>
          </a:p>
        </p:txBody>
      </p:sp>
      <p:sp>
        <p:nvSpPr>
          <p:cNvPr id="16" name="Speech Bubble: Rectangle with Corners Rounded 10">
            <a:extLst>
              <a:ext uri="{FF2B5EF4-FFF2-40B4-BE49-F238E27FC236}">
                <a16:creationId xmlns:a16="http://schemas.microsoft.com/office/drawing/2014/main" id="{CD2579CE-2DB8-4F93-8ECD-0E9BF715B235}"/>
              </a:ext>
            </a:extLst>
          </p:cNvPr>
          <p:cNvSpPr/>
          <p:nvPr/>
        </p:nvSpPr>
        <p:spPr>
          <a:xfrm>
            <a:off x="4905408" y="697897"/>
            <a:ext cx="4040616" cy="1092200"/>
          </a:xfrm>
          <a:prstGeom prst="wedgeEllipseCallout">
            <a:avLst>
              <a:gd name="adj1" fmla="val 47190"/>
              <a:gd name="adj2" fmla="val 100390"/>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Who spotted that?</a:t>
            </a:r>
          </a:p>
          <a:p>
            <a:pPr algn="ctr"/>
            <a:r>
              <a:rPr lang="en-GB" sz="2000" b="1" dirty="0">
                <a:solidFill>
                  <a:srgbClr val="253746"/>
                </a:solidFill>
              </a:rPr>
              <a:t>What should the jump be from 578 to 600?</a:t>
            </a:r>
          </a:p>
        </p:txBody>
      </p:sp>
      <p:sp>
        <p:nvSpPr>
          <p:cNvPr id="17" name="Speech Bubble: Rectangle with Corners Rounded 10">
            <a:extLst>
              <a:ext uri="{FF2B5EF4-FFF2-40B4-BE49-F238E27FC236}">
                <a16:creationId xmlns:a16="http://schemas.microsoft.com/office/drawing/2014/main" id="{CD2579CE-2DB8-4F93-8ECD-0E9BF715B235}"/>
              </a:ext>
            </a:extLst>
          </p:cNvPr>
          <p:cNvSpPr/>
          <p:nvPr/>
        </p:nvSpPr>
        <p:spPr>
          <a:xfrm>
            <a:off x="513375" y="847948"/>
            <a:ext cx="4392033" cy="1582616"/>
          </a:xfrm>
          <a:prstGeom prst="wedgeEllipseCallout">
            <a:avLst>
              <a:gd name="adj1" fmla="val -22230"/>
              <a:gd name="adj2" fmla="val 92459"/>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When counting up to solve subtraction, calculate the </a:t>
            </a:r>
            <a:r>
              <a:rPr lang="en-GB" sz="2000" b="1" dirty="0">
                <a:solidFill>
                  <a:srgbClr val="FF0000"/>
                </a:solidFill>
              </a:rPr>
              <a:t>complements to 100 </a:t>
            </a:r>
            <a:r>
              <a:rPr lang="en-GB" sz="2000" b="1" dirty="0">
                <a:solidFill>
                  <a:srgbClr val="253746"/>
                </a:solidFill>
              </a:rPr>
              <a:t>carefully!</a:t>
            </a:r>
          </a:p>
        </p:txBody>
      </p:sp>
      <p:grpSp>
        <p:nvGrpSpPr>
          <p:cNvPr id="6" name="Group 5">
            <a:extLst>
              <a:ext uri="{FF2B5EF4-FFF2-40B4-BE49-F238E27FC236}">
                <a16:creationId xmlns:a16="http://schemas.microsoft.com/office/drawing/2014/main" id="{EB163153-271D-4B8F-8AA3-9BB1CC893A3D}"/>
              </a:ext>
            </a:extLst>
          </p:cNvPr>
          <p:cNvGrpSpPr/>
          <p:nvPr/>
        </p:nvGrpSpPr>
        <p:grpSpPr>
          <a:xfrm>
            <a:off x="666474" y="3257983"/>
            <a:ext cx="8001326" cy="1582616"/>
            <a:chOff x="666474" y="3257983"/>
            <a:chExt cx="8001326" cy="1582616"/>
          </a:xfrm>
        </p:grpSpPr>
        <p:grpSp>
          <p:nvGrpSpPr>
            <p:cNvPr id="13" name="Group 12"/>
            <p:cNvGrpSpPr/>
            <p:nvPr/>
          </p:nvGrpSpPr>
          <p:grpSpPr>
            <a:xfrm>
              <a:off x="666474" y="3257983"/>
              <a:ext cx="7913077" cy="1582616"/>
              <a:chOff x="666473" y="4448486"/>
              <a:chExt cx="7913077" cy="1582616"/>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7308" t="38759" r="6153" b="36765"/>
              <a:stretch/>
            </p:blipFill>
            <p:spPr>
              <a:xfrm>
                <a:off x="666473" y="4448486"/>
                <a:ext cx="7913077" cy="1582616"/>
              </a:xfrm>
              <a:prstGeom prst="rect">
                <a:avLst/>
              </a:prstGeom>
              <a:ln w="15875">
                <a:solidFill>
                  <a:schemeClr val="tx1"/>
                </a:solidFill>
              </a:ln>
              <a:effectLst>
                <a:outerShdw blurRad="50800" dist="38100" dir="6000000" algn="t" rotWithShape="0">
                  <a:prstClr val="black">
                    <a:alpha val="40000"/>
                  </a:prstClr>
                </a:outerShdw>
              </a:effectLst>
            </p:spPr>
          </p:pic>
          <p:sp>
            <p:nvSpPr>
              <p:cNvPr id="11" name="TextBox 10"/>
              <p:cNvSpPr txBox="1"/>
              <p:nvPr/>
            </p:nvSpPr>
            <p:spPr>
              <a:xfrm>
                <a:off x="6451114" y="4448486"/>
                <a:ext cx="1635384" cy="369332"/>
              </a:xfrm>
              <a:prstGeom prst="rect">
                <a:avLst/>
              </a:prstGeom>
              <a:noFill/>
            </p:spPr>
            <p:txBody>
              <a:bodyPr wrap="none" rtlCol="0">
                <a:spAutoFit/>
              </a:bodyPr>
              <a:lstStyle/>
              <a:p>
                <a:r>
                  <a:rPr lang="en-GB" b="1" dirty="0"/>
                  <a:t>704 - 578 = 136</a:t>
                </a:r>
              </a:p>
            </p:txBody>
          </p:sp>
        </p:grpSp>
        <p:sp>
          <p:nvSpPr>
            <p:cNvPr id="3" name="TextBox 2">
              <a:extLst>
                <a:ext uri="{FF2B5EF4-FFF2-40B4-BE49-F238E27FC236}">
                  <a16:creationId xmlns:a16="http://schemas.microsoft.com/office/drawing/2014/main" id="{3EFBF194-A4C5-4D35-872F-C07C29A493EC}"/>
                </a:ext>
              </a:extLst>
            </p:cNvPr>
            <p:cNvSpPr txBox="1"/>
            <p:nvPr/>
          </p:nvSpPr>
          <p:spPr>
            <a:xfrm>
              <a:off x="666474" y="4410075"/>
              <a:ext cx="552726" cy="338554"/>
            </a:xfrm>
            <a:prstGeom prst="rect">
              <a:avLst/>
            </a:prstGeom>
            <a:solidFill>
              <a:schemeClr val="bg1"/>
            </a:solidFill>
          </p:spPr>
          <p:txBody>
            <a:bodyPr wrap="square" rtlCol="0">
              <a:spAutoFit/>
            </a:bodyPr>
            <a:lstStyle/>
            <a:p>
              <a:pPr algn="ctr"/>
              <a:r>
                <a:rPr lang="en-GB" sz="1600" b="1" dirty="0"/>
                <a:t>578</a:t>
              </a:r>
            </a:p>
          </p:txBody>
        </p:sp>
        <p:sp>
          <p:nvSpPr>
            <p:cNvPr id="15" name="TextBox 14">
              <a:extLst>
                <a:ext uri="{FF2B5EF4-FFF2-40B4-BE49-F238E27FC236}">
                  <a16:creationId xmlns:a16="http://schemas.microsoft.com/office/drawing/2014/main" id="{A14CA468-CB34-4506-A785-28FB22733CD1}"/>
                </a:ext>
              </a:extLst>
            </p:cNvPr>
            <p:cNvSpPr txBox="1"/>
            <p:nvPr/>
          </p:nvSpPr>
          <p:spPr>
            <a:xfrm>
              <a:off x="2318481" y="4410075"/>
              <a:ext cx="552726" cy="307777"/>
            </a:xfrm>
            <a:prstGeom prst="rect">
              <a:avLst/>
            </a:prstGeom>
            <a:solidFill>
              <a:schemeClr val="bg1"/>
            </a:solidFill>
          </p:spPr>
          <p:txBody>
            <a:bodyPr wrap="square" rtlCol="0">
              <a:spAutoFit/>
            </a:bodyPr>
            <a:lstStyle/>
            <a:p>
              <a:pPr algn="ctr"/>
              <a:r>
                <a:rPr lang="en-GB" sz="1400" b="1" dirty="0"/>
                <a:t>600</a:t>
              </a:r>
            </a:p>
          </p:txBody>
        </p:sp>
        <p:sp>
          <p:nvSpPr>
            <p:cNvPr id="5" name="Rectangle 4">
              <a:extLst>
                <a:ext uri="{FF2B5EF4-FFF2-40B4-BE49-F238E27FC236}">
                  <a16:creationId xmlns:a16="http://schemas.microsoft.com/office/drawing/2014/main" id="{8D1BFB8F-4F91-4958-AB82-982A4FEE6B79}"/>
                </a:ext>
              </a:extLst>
            </p:cNvPr>
            <p:cNvSpPr/>
            <p:nvPr/>
          </p:nvSpPr>
          <p:spPr>
            <a:xfrm>
              <a:off x="7720540" y="4463593"/>
              <a:ext cx="823661" cy="338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CFAEFE8D-4810-46EF-AFC8-F88D6D5BF6D4}"/>
                </a:ext>
              </a:extLst>
            </p:cNvPr>
            <p:cNvSpPr txBox="1"/>
            <p:nvPr/>
          </p:nvSpPr>
          <p:spPr>
            <a:xfrm>
              <a:off x="8115074" y="4351994"/>
              <a:ext cx="552726" cy="338554"/>
            </a:xfrm>
            <a:prstGeom prst="rect">
              <a:avLst/>
            </a:prstGeom>
            <a:noFill/>
          </p:spPr>
          <p:txBody>
            <a:bodyPr wrap="square" rtlCol="0">
              <a:spAutoFit/>
            </a:bodyPr>
            <a:lstStyle/>
            <a:p>
              <a:pPr algn="ctr"/>
              <a:r>
                <a:rPr lang="en-GB" sz="1600" b="1" dirty="0"/>
                <a:t>704</a:t>
              </a:r>
            </a:p>
          </p:txBody>
        </p:sp>
        <p:sp>
          <p:nvSpPr>
            <p:cNvPr id="19" name="TextBox 18">
              <a:extLst>
                <a:ext uri="{FF2B5EF4-FFF2-40B4-BE49-F238E27FC236}">
                  <a16:creationId xmlns:a16="http://schemas.microsoft.com/office/drawing/2014/main" id="{A749B36A-6A3C-412A-8ADA-6C16D9EF4011}"/>
                </a:ext>
              </a:extLst>
            </p:cNvPr>
            <p:cNvSpPr txBox="1"/>
            <p:nvPr/>
          </p:nvSpPr>
          <p:spPr>
            <a:xfrm>
              <a:off x="7778287" y="4380569"/>
              <a:ext cx="552726" cy="307777"/>
            </a:xfrm>
            <a:prstGeom prst="rect">
              <a:avLst/>
            </a:prstGeom>
            <a:noFill/>
          </p:spPr>
          <p:txBody>
            <a:bodyPr wrap="square" rtlCol="0">
              <a:spAutoFit/>
            </a:bodyPr>
            <a:lstStyle/>
            <a:p>
              <a:pPr algn="ctr"/>
              <a:r>
                <a:rPr lang="en-GB" sz="1400" b="1" dirty="0"/>
                <a:t>700</a:t>
              </a:r>
            </a:p>
          </p:txBody>
        </p:sp>
        <p:sp>
          <p:nvSpPr>
            <p:cNvPr id="20" name="TextBox 19">
              <a:extLst>
                <a:ext uri="{FF2B5EF4-FFF2-40B4-BE49-F238E27FC236}">
                  <a16:creationId xmlns:a16="http://schemas.microsoft.com/office/drawing/2014/main" id="{11625FEB-B144-4668-8134-212C16A76700}"/>
                </a:ext>
              </a:extLst>
            </p:cNvPr>
            <p:cNvSpPr txBox="1"/>
            <p:nvPr/>
          </p:nvSpPr>
          <p:spPr>
            <a:xfrm>
              <a:off x="5162763" y="3444301"/>
              <a:ext cx="552726" cy="307777"/>
            </a:xfrm>
            <a:prstGeom prst="rect">
              <a:avLst/>
            </a:prstGeom>
            <a:solidFill>
              <a:schemeClr val="bg1"/>
            </a:solidFill>
          </p:spPr>
          <p:txBody>
            <a:bodyPr wrap="square" rtlCol="0">
              <a:spAutoFit/>
            </a:bodyPr>
            <a:lstStyle/>
            <a:p>
              <a:pPr algn="ctr"/>
              <a:r>
                <a:rPr lang="en-GB" sz="1400" b="1" dirty="0"/>
                <a:t>100</a:t>
              </a:r>
            </a:p>
          </p:txBody>
        </p:sp>
        <p:sp>
          <p:nvSpPr>
            <p:cNvPr id="21" name="TextBox 20">
              <a:extLst>
                <a:ext uri="{FF2B5EF4-FFF2-40B4-BE49-F238E27FC236}">
                  <a16:creationId xmlns:a16="http://schemas.microsoft.com/office/drawing/2014/main" id="{E274D8AE-10F0-4D50-8913-1D747506BF2D}"/>
                </a:ext>
              </a:extLst>
            </p:cNvPr>
            <p:cNvSpPr txBox="1"/>
            <p:nvPr/>
          </p:nvSpPr>
          <p:spPr>
            <a:xfrm>
              <a:off x="1492587" y="3481196"/>
              <a:ext cx="552726" cy="307777"/>
            </a:xfrm>
            <a:prstGeom prst="rect">
              <a:avLst/>
            </a:prstGeom>
            <a:solidFill>
              <a:schemeClr val="bg1"/>
            </a:solidFill>
          </p:spPr>
          <p:txBody>
            <a:bodyPr wrap="square" rtlCol="0">
              <a:spAutoFit/>
            </a:bodyPr>
            <a:lstStyle/>
            <a:p>
              <a:pPr algn="ctr"/>
              <a:r>
                <a:rPr lang="en-GB" sz="1400" b="1" dirty="0"/>
                <a:t>32</a:t>
              </a:r>
            </a:p>
          </p:txBody>
        </p:sp>
        <p:sp>
          <p:nvSpPr>
            <p:cNvPr id="22" name="TextBox 21">
              <a:extLst>
                <a:ext uri="{FF2B5EF4-FFF2-40B4-BE49-F238E27FC236}">
                  <a16:creationId xmlns:a16="http://schemas.microsoft.com/office/drawing/2014/main" id="{86DE08B0-98D3-4EA0-966B-4CACD530A615}"/>
                </a:ext>
              </a:extLst>
            </p:cNvPr>
            <p:cNvSpPr txBox="1"/>
            <p:nvPr/>
          </p:nvSpPr>
          <p:spPr>
            <a:xfrm>
              <a:off x="8198538" y="3501392"/>
              <a:ext cx="192899" cy="307777"/>
            </a:xfrm>
            <a:prstGeom prst="rect">
              <a:avLst/>
            </a:prstGeom>
            <a:solidFill>
              <a:schemeClr val="bg1"/>
            </a:solidFill>
          </p:spPr>
          <p:txBody>
            <a:bodyPr wrap="square" rtlCol="0">
              <a:spAutoFit/>
            </a:bodyPr>
            <a:lstStyle/>
            <a:p>
              <a:pPr algn="ctr"/>
              <a:r>
                <a:rPr lang="en-GB" sz="1400" b="1" dirty="0"/>
                <a:t>4</a:t>
              </a:r>
            </a:p>
          </p:txBody>
        </p:sp>
      </p:grpSp>
      <p:sp>
        <p:nvSpPr>
          <p:cNvPr id="14" name="Oval 13"/>
          <p:cNvSpPr/>
          <p:nvPr/>
        </p:nvSpPr>
        <p:spPr>
          <a:xfrm>
            <a:off x="1324450" y="3502578"/>
            <a:ext cx="889000" cy="27920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00857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750"/>
                                        <p:tgtEl>
                                          <p:spTgt spid="14"/>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750"/>
                                        <p:tgtEl>
                                          <p:spTgt spid="16"/>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4</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p:txBody>
          <a:bodyPr/>
          <a:lstStyle/>
          <a:p>
            <a:pPr algn="r"/>
            <a:r>
              <a:rPr lang="en-GB" dirty="0"/>
              <a:t>Year 4</a:t>
            </a:r>
          </a:p>
        </p:txBody>
      </p:sp>
      <p:sp>
        <p:nvSpPr>
          <p:cNvPr id="13" name="TextBox 12">
            <a:extLst>
              <a:ext uri="{FF2B5EF4-FFF2-40B4-BE49-F238E27FC236}">
                <a16:creationId xmlns:a16="http://schemas.microsoft.com/office/drawing/2014/main" id="{B69677ED-5C54-4353-B94F-C526DD00205C}"/>
              </a:ext>
            </a:extLst>
          </p:cNvPr>
          <p:cNvSpPr txBox="1"/>
          <p:nvPr/>
        </p:nvSpPr>
        <p:spPr>
          <a:xfrm>
            <a:off x="480194" y="1743331"/>
            <a:ext cx="8130503" cy="3372718"/>
          </a:xfrm>
          <a:prstGeom prst="rect">
            <a:avLst/>
          </a:prstGeom>
          <a:noFill/>
        </p:spPr>
        <p:txBody>
          <a:bodyPr wrap="square" rtlCol="0">
            <a:spAutoFit/>
          </a:bodyPr>
          <a:lstStyle/>
          <a:p>
            <a:pPr algn="ctr">
              <a:spcAft>
                <a:spcPts val="450"/>
              </a:spcAft>
              <a:buClr>
                <a:schemeClr val="accent2"/>
              </a:buClr>
            </a:pPr>
            <a:r>
              <a:rPr lang="en-US" sz="2400" b="1" dirty="0">
                <a:solidFill>
                  <a:srgbClr val="253746"/>
                </a:solidFill>
              </a:rPr>
              <a:t>Objectives</a:t>
            </a:r>
            <a:endParaRPr lang="en-GB" sz="2400" b="1" dirty="0">
              <a:solidFill>
                <a:srgbClr val="253746"/>
              </a:solidFill>
            </a:endParaRPr>
          </a:p>
          <a:p>
            <a:pPr>
              <a:buClr>
                <a:srgbClr val="EA7600"/>
              </a:buClr>
              <a:buSzPct val="120000"/>
            </a:pPr>
            <a:r>
              <a:rPr lang="en-GB" sz="2000" b="1" dirty="0">
                <a:solidFill>
                  <a:srgbClr val="253746"/>
                </a:solidFill>
              </a:rPr>
              <a:t>Day 1</a:t>
            </a:r>
          </a:p>
          <a:p>
            <a:pPr>
              <a:spcAft>
                <a:spcPts val="1000"/>
              </a:spcAft>
              <a:buClr>
                <a:srgbClr val="EA7600"/>
              </a:buClr>
              <a:buSzPct val="120000"/>
            </a:pPr>
            <a:r>
              <a:rPr lang="en-GB" sz="2000" b="1" dirty="0">
                <a:solidFill>
                  <a:schemeClr val="accent5">
                    <a:lumMod val="75000"/>
                  </a:schemeClr>
                </a:solidFill>
              </a:rPr>
              <a:t>Count up to solve 3-digit subtractions.</a:t>
            </a:r>
          </a:p>
          <a:p>
            <a:pPr>
              <a:buClr>
                <a:srgbClr val="EA7600"/>
              </a:buClr>
              <a:buSzPct val="120000"/>
            </a:pPr>
            <a:r>
              <a:rPr lang="en-GB" sz="2000" b="1" dirty="0">
                <a:solidFill>
                  <a:srgbClr val="253746"/>
                </a:solidFill>
              </a:rPr>
              <a:t>Day 2</a:t>
            </a:r>
          </a:p>
          <a:p>
            <a:pPr>
              <a:spcAft>
                <a:spcPts val="1000"/>
              </a:spcAft>
              <a:buClr>
                <a:srgbClr val="EA7600"/>
              </a:buClr>
              <a:buSzPct val="120000"/>
            </a:pPr>
            <a:r>
              <a:rPr lang="en-GB" sz="2000" b="1" dirty="0">
                <a:solidFill>
                  <a:schemeClr val="accent5">
                    <a:lumMod val="75000"/>
                  </a:schemeClr>
                </a:solidFill>
              </a:rPr>
              <a:t>Subtract 3-digit numbers using expanded column subtraction.</a:t>
            </a:r>
          </a:p>
          <a:p>
            <a:pPr>
              <a:buClr>
                <a:srgbClr val="EA7600"/>
              </a:buClr>
              <a:buSzPct val="120000"/>
            </a:pPr>
            <a:r>
              <a:rPr lang="en-GB" sz="2000" b="1" dirty="0">
                <a:solidFill>
                  <a:srgbClr val="253746"/>
                </a:solidFill>
              </a:rPr>
              <a:t>Day 3</a:t>
            </a:r>
          </a:p>
          <a:p>
            <a:pPr>
              <a:spcAft>
                <a:spcPts val="1000"/>
              </a:spcAft>
              <a:buClr>
                <a:srgbClr val="EA7600"/>
              </a:buClr>
              <a:buSzPct val="120000"/>
            </a:pPr>
            <a:r>
              <a:rPr lang="en-GB" sz="2000" b="1" dirty="0">
                <a:solidFill>
                  <a:schemeClr val="accent5">
                    <a:lumMod val="75000"/>
                  </a:schemeClr>
                </a:solidFill>
              </a:rPr>
              <a:t>Subtract 3-digit numbers choosing an efficient method.</a:t>
            </a:r>
          </a:p>
          <a:p>
            <a:pPr>
              <a:buClr>
                <a:srgbClr val="EA7600"/>
              </a:buClr>
              <a:buSzPct val="120000"/>
            </a:pPr>
            <a:r>
              <a:rPr lang="en-GB" sz="2000" b="1" dirty="0">
                <a:solidFill>
                  <a:srgbClr val="253746"/>
                </a:solidFill>
              </a:rPr>
              <a:t>Day 4</a:t>
            </a:r>
          </a:p>
          <a:p>
            <a:pPr>
              <a:spcAft>
                <a:spcPts val="1000"/>
              </a:spcAft>
              <a:buClr>
                <a:srgbClr val="EA7600"/>
              </a:buClr>
              <a:buSzPct val="120000"/>
            </a:pPr>
            <a:r>
              <a:rPr lang="en-GB" sz="2000" b="1" dirty="0">
                <a:solidFill>
                  <a:schemeClr val="accent5">
                    <a:lumMod val="75000"/>
                  </a:schemeClr>
                </a:solidFill>
              </a:rPr>
              <a:t>Investigate patterns when subtracting 3-digit numbers.</a:t>
            </a:r>
          </a:p>
        </p:txBody>
      </p:sp>
      <p:sp>
        <p:nvSpPr>
          <p:cNvPr id="15" name="TextBox 14">
            <a:extLst>
              <a:ext uri="{FF2B5EF4-FFF2-40B4-BE49-F238E27FC236}">
                <a16:creationId xmlns:a16="http://schemas.microsoft.com/office/drawing/2014/main" id="{A64F3FED-3247-4F55-BF8A-D1D9E087C650}"/>
              </a:ext>
            </a:extLst>
          </p:cNvPr>
          <p:cNvSpPr txBox="1"/>
          <p:nvPr/>
        </p:nvSpPr>
        <p:spPr>
          <a:xfrm>
            <a:off x="573881" y="16610"/>
            <a:ext cx="8036816" cy="892552"/>
          </a:xfrm>
          <a:prstGeom prst="rect">
            <a:avLst/>
          </a:prstGeom>
          <a:noFill/>
        </p:spPr>
        <p:txBody>
          <a:bodyPr wrap="square" rtlCol="0">
            <a:spAutoFit/>
          </a:bodyPr>
          <a:lstStyle/>
          <a:p>
            <a:pPr algn="ctr"/>
            <a:r>
              <a:rPr lang="en-GB" sz="2800" b="1" dirty="0">
                <a:solidFill>
                  <a:srgbClr val="253746"/>
                </a:solidFill>
              </a:rPr>
              <a:t>Addition and Subtraction</a:t>
            </a:r>
          </a:p>
          <a:p>
            <a:pPr algn="ctr"/>
            <a:r>
              <a:rPr lang="en-GB" sz="2400" b="1" dirty="0">
                <a:solidFill>
                  <a:srgbClr val="253746"/>
                </a:solidFill>
              </a:rPr>
              <a:t>Subtraction: written methods and choosing strategies</a:t>
            </a:r>
          </a:p>
        </p:txBody>
      </p:sp>
    </p:spTree>
    <p:extLst>
      <p:ext uri="{BB962C8B-B14F-4D97-AF65-F5344CB8AC3E}">
        <p14:creationId xmlns:p14="http://schemas.microsoft.com/office/powerpoint/2010/main" val="29669931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40</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4</a:t>
            </a:r>
          </a:p>
        </p:txBody>
      </p:sp>
      <p:sp>
        <p:nvSpPr>
          <p:cNvPr id="12" name="TextBox 11">
            <a:extLst>
              <a:ext uri="{FF2B5EF4-FFF2-40B4-BE49-F238E27FC236}">
                <a16:creationId xmlns:a16="http://schemas.microsoft.com/office/drawing/2014/main" id="{B69677ED-5C54-4353-B94F-C526DD00205C}"/>
              </a:ext>
            </a:extLst>
          </p:cNvPr>
          <p:cNvSpPr txBox="1"/>
          <p:nvPr/>
        </p:nvSpPr>
        <p:spPr>
          <a:xfrm>
            <a:off x="230981" y="138645"/>
            <a:ext cx="8784065" cy="400110"/>
          </a:xfrm>
          <a:prstGeom prst="rect">
            <a:avLst/>
          </a:prstGeom>
          <a:noFill/>
        </p:spPr>
        <p:txBody>
          <a:bodyPr wrap="square" rtlCol="0">
            <a:spAutoFit/>
          </a:bodyPr>
          <a:lstStyle/>
          <a:p>
            <a:pPr lvl="0">
              <a:buClr>
                <a:srgbClr val="EA7600"/>
              </a:buClr>
              <a:buSzPct val="120000"/>
            </a:pPr>
            <a:r>
              <a:rPr lang="en-GB" sz="2000" b="1" dirty="0">
                <a:solidFill>
                  <a:srgbClr val="253746"/>
                </a:solidFill>
              </a:rPr>
              <a:t>Day 4: </a:t>
            </a:r>
            <a:r>
              <a:rPr lang="en-GB" sz="2000" b="1" dirty="0">
                <a:solidFill>
                  <a:srgbClr val="5B9BD5">
                    <a:lumMod val="75000"/>
                  </a:srgbClr>
                </a:solidFill>
              </a:rPr>
              <a:t>Investigate patterns when subtracting 3-digit numbers.</a:t>
            </a:r>
          </a:p>
        </p:txBody>
      </p:sp>
      <p:grpSp>
        <p:nvGrpSpPr>
          <p:cNvPr id="7" name="Group 6"/>
          <p:cNvGrpSpPr/>
          <p:nvPr/>
        </p:nvGrpSpPr>
        <p:grpSpPr>
          <a:xfrm>
            <a:off x="571243" y="2936367"/>
            <a:ext cx="7204343" cy="2772800"/>
            <a:chOff x="10396" y="1010911"/>
            <a:chExt cx="7204343" cy="2772800"/>
          </a:xfrm>
        </p:grpSpPr>
        <p:sp>
          <p:nvSpPr>
            <p:cNvPr id="8" name="Speech Bubble: Rectangle with Corners Rounded 14">
              <a:extLst>
                <a:ext uri="{FF2B5EF4-FFF2-40B4-BE49-F238E27FC236}">
                  <a16:creationId xmlns:a16="http://schemas.microsoft.com/office/drawing/2014/main" id="{DB9E29E8-CA16-4472-9224-9EDC2178042C}"/>
                </a:ext>
              </a:extLst>
            </p:cNvPr>
            <p:cNvSpPr/>
            <p:nvPr/>
          </p:nvSpPr>
          <p:spPr>
            <a:xfrm>
              <a:off x="10396" y="1010911"/>
              <a:ext cx="7204343" cy="2772800"/>
            </a:xfrm>
            <a:prstGeom prst="irregularSeal2">
              <a:avLst/>
            </a:prstGeom>
            <a:solidFill>
              <a:schemeClr val="accent5">
                <a:lumMod val="50000"/>
              </a:schemeClr>
            </a:solidFill>
            <a:ln>
              <a:solidFill>
                <a:schemeClr val="accent5">
                  <a:lumMod val="20000"/>
                  <a:lumOff val="80000"/>
                </a:schemeClr>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2000" b="1" dirty="0">
                  <a:solidFill>
                    <a:schemeClr val="accent5">
                      <a:lumMod val="20000"/>
                      <a:lumOff val="80000"/>
                    </a:schemeClr>
                  </a:solidFill>
                </a:rPr>
                <a:t>Work in pairs on a whiteboard – can you find which of these is right and which is wrong?</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1536" y="1954518"/>
              <a:ext cx="988324" cy="657473"/>
            </a:xfrm>
            <a:prstGeom prst="rect">
              <a:avLst/>
            </a:prstGeom>
            <a:effectLst>
              <a:outerShdw blurRad="50800" dist="38100" dir="2700000" algn="tl" rotWithShape="0">
                <a:prstClr val="black">
                  <a:alpha val="40000"/>
                </a:prstClr>
              </a:outerShdw>
            </a:effectLst>
          </p:spPr>
        </p:pic>
      </p:grpSp>
      <p:pic>
        <p:nvPicPr>
          <p:cNvPr id="5" name="Picture 4">
            <a:extLst>
              <a:ext uri="{FF2B5EF4-FFF2-40B4-BE49-F238E27FC236}">
                <a16:creationId xmlns:a16="http://schemas.microsoft.com/office/drawing/2014/main" id="{2AEFB90E-4EB0-4FE4-B6C5-632C8FC38DED}"/>
              </a:ext>
            </a:extLst>
          </p:cNvPr>
          <p:cNvPicPr>
            <a:picLocks noChangeAspect="1"/>
          </p:cNvPicPr>
          <p:nvPr/>
        </p:nvPicPr>
        <p:blipFill>
          <a:blip r:embed="rId4"/>
          <a:stretch>
            <a:fillRect/>
          </a:stretch>
        </p:blipFill>
        <p:spPr>
          <a:xfrm>
            <a:off x="651453" y="1010558"/>
            <a:ext cx="3434754" cy="1452828"/>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90A0B974-1E1F-47B6-80AA-FB996CA24B60}"/>
              </a:ext>
            </a:extLst>
          </p:cNvPr>
          <p:cNvPicPr>
            <a:picLocks noChangeAspect="1"/>
          </p:cNvPicPr>
          <p:nvPr/>
        </p:nvPicPr>
        <p:blipFill>
          <a:blip r:embed="rId5"/>
          <a:stretch>
            <a:fillRect/>
          </a:stretch>
        </p:blipFill>
        <p:spPr>
          <a:xfrm>
            <a:off x="4703222" y="1010558"/>
            <a:ext cx="3647715" cy="14528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35468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41</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4</a:t>
            </a:r>
          </a:p>
        </p:txBody>
      </p:sp>
      <p:sp>
        <p:nvSpPr>
          <p:cNvPr id="12" name="TextBox 11">
            <a:extLst>
              <a:ext uri="{FF2B5EF4-FFF2-40B4-BE49-F238E27FC236}">
                <a16:creationId xmlns:a16="http://schemas.microsoft.com/office/drawing/2014/main" id="{B69677ED-5C54-4353-B94F-C526DD00205C}"/>
              </a:ext>
            </a:extLst>
          </p:cNvPr>
          <p:cNvSpPr txBox="1"/>
          <p:nvPr/>
        </p:nvSpPr>
        <p:spPr>
          <a:xfrm>
            <a:off x="230981" y="138645"/>
            <a:ext cx="8784065" cy="400110"/>
          </a:xfrm>
          <a:prstGeom prst="rect">
            <a:avLst/>
          </a:prstGeom>
          <a:noFill/>
        </p:spPr>
        <p:txBody>
          <a:bodyPr wrap="square" rtlCol="0">
            <a:spAutoFit/>
          </a:bodyPr>
          <a:lstStyle/>
          <a:p>
            <a:pPr lvl="0">
              <a:buClr>
                <a:srgbClr val="EA7600"/>
              </a:buClr>
              <a:buSzPct val="120000"/>
            </a:pPr>
            <a:r>
              <a:rPr lang="en-GB" sz="2000" b="1" dirty="0">
                <a:solidFill>
                  <a:srgbClr val="253746"/>
                </a:solidFill>
              </a:rPr>
              <a:t>Day 4: </a:t>
            </a:r>
            <a:r>
              <a:rPr lang="en-GB" sz="2000" b="1" dirty="0">
                <a:solidFill>
                  <a:srgbClr val="5B9BD5">
                    <a:lumMod val="75000"/>
                  </a:srgbClr>
                </a:solidFill>
              </a:rPr>
              <a:t>Investigate patterns when subtracting 3-digit numbers.</a:t>
            </a:r>
          </a:p>
        </p:txBody>
      </p:sp>
      <p:sp>
        <p:nvSpPr>
          <p:cNvPr id="13" name="Speech Bubble: Rectangle with Corners Rounded 10">
            <a:extLst>
              <a:ext uri="{FF2B5EF4-FFF2-40B4-BE49-F238E27FC236}">
                <a16:creationId xmlns:a16="http://schemas.microsoft.com/office/drawing/2014/main" id="{CD2579CE-2DB8-4F93-8ECD-0E9BF715B235}"/>
              </a:ext>
            </a:extLst>
          </p:cNvPr>
          <p:cNvSpPr/>
          <p:nvPr/>
        </p:nvSpPr>
        <p:spPr>
          <a:xfrm>
            <a:off x="582397" y="927508"/>
            <a:ext cx="4040616" cy="1777592"/>
          </a:xfrm>
          <a:prstGeom prst="wedgeEllipseCallout">
            <a:avLst>
              <a:gd name="adj1" fmla="val -20304"/>
              <a:gd name="adj2" fmla="val 97452"/>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Who spotted that?</a:t>
            </a:r>
          </a:p>
          <a:p>
            <a:pPr algn="ctr"/>
            <a:r>
              <a:rPr lang="en-GB" sz="2000" b="1" dirty="0">
                <a:solidFill>
                  <a:srgbClr val="253746"/>
                </a:solidFill>
              </a:rPr>
              <a:t>What should you do if the second number is larger than the first?</a:t>
            </a:r>
          </a:p>
        </p:txBody>
      </p:sp>
      <p:sp>
        <p:nvSpPr>
          <p:cNvPr id="14" name="Speech Bubble: Rectangle with Corners Rounded 10">
            <a:extLst>
              <a:ext uri="{FF2B5EF4-FFF2-40B4-BE49-F238E27FC236}">
                <a16:creationId xmlns:a16="http://schemas.microsoft.com/office/drawing/2014/main" id="{CD2579CE-2DB8-4F93-8ECD-0E9BF715B235}"/>
              </a:ext>
            </a:extLst>
          </p:cNvPr>
          <p:cNvSpPr/>
          <p:nvPr/>
        </p:nvSpPr>
        <p:spPr>
          <a:xfrm>
            <a:off x="2514919" y="3445994"/>
            <a:ext cx="4216187" cy="1507006"/>
          </a:xfrm>
          <a:prstGeom prst="wedgeEllipseCallout">
            <a:avLst>
              <a:gd name="adj1" fmla="val 54228"/>
              <a:gd name="adj2" fmla="val -54200"/>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When using column subtraction remember to decompose if the second number is larger.</a:t>
            </a:r>
            <a:endParaRPr lang="en-GB" sz="2000" b="1" dirty="0">
              <a:solidFill>
                <a:srgbClr val="FF0000"/>
              </a:solidFill>
            </a:endParaRPr>
          </a:p>
        </p:txBody>
      </p:sp>
      <p:pic>
        <p:nvPicPr>
          <p:cNvPr id="9" name="Picture 8">
            <a:extLst>
              <a:ext uri="{FF2B5EF4-FFF2-40B4-BE49-F238E27FC236}">
                <a16:creationId xmlns:a16="http://schemas.microsoft.com/office/drawing/2014/main" id="{9893D4F3-ECA6-4334-B220-9A4EAAB0C58F}"/>
              </a:ext>
            </a:extLst>
          </p:cNvPr>
          <p:cNvPicPr>
            <a:picLocks noChangeAspect="1"/>
          </p:cNvPicPr>
          <p:nvPr/>
        </p:nvPicPr>
        <p:blipFill>
          <a:blip r:embed="rId3"/>
          <a:stretch>
            <a:fillRect/>
          </a:stretch>
        </p:blipFill>
        <p:spPr>
          <a:xfrm>
            <a:off x="4905408" y="1226716"/>
            <a:ext cx="3647715" cy="1452828"/>
          </a:xfrm>
          <a:prstGeom prst="rect">
            <a:avLst/>
          </a:prstGeom>
          <a:ln>
            <a:noFill/>
          </a:ln>
          <a:effectLst>
            <a:outerShdw blurRad="292100" dist="139700" dir="2700000" algn="tl" rotWithShape="0">
              <a:srgbClr val="333333">
                <a:alpha val="65000"/>
              </a:srgbClr>
            </a:outerShdw>
          </a:effectLst>
        </p:spPr>
      </p:pic>
      <p:sp>
        <p:nvSpPr>
          <p:cNvPr id="11" name="Oval 10"/>
          <p:cNvSpPr/>
          <p:nvPr/>
        </p:nvSpPr>
        <p:spPr>
          <a:xfrm>
            <a:off x="6763190" y="2125817"/>
            <a:ext cx="760557" cy="37675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899767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42</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4</a:t>
            </a:r>
          </a:p>
        </p:txBody>
      </p:sp>
      <p:sp>
        <p:nvSpPr>
          <p:cNvPr id="12" name="TextBox 11">
            <a:extLst>
              <a:ext uri="{FF2B5EF4-FFF2-40B4-BE49-F238E27FC236}">
                <a16:creationId xmlns:a16="http://schemas.microsoft.com/office/drawing/2014/main" id="{B69677ED-5C54-4353-B94F-C526DD00205C}"/>
              </a:ext>
            </a:extLst>
          </p:cNvPr>
          <p:cNvSpPr txBox="1"/>
          <p:nvPr/>
        </p:nvSpPr>
        <p:spPr>
          <a:xfrm>
            <a:off x="230981" y="138645"/>
            <a:ext cx="8784065" cy="400110"/>
          </a:xfrm>
          <a:prstGeom prst="rect">
            <a:avLst/>
          </a:prstGeom>
          <a:noFill/>
        </p:spPr>
        <p:txBody>
          <a:bodyPr wrap="square" rtlCol="0">
            <a:spAutoFit/>
          </a:bodyPr>
          <a:lstStyle/>
          <a:p>
            <a:pPr lvl="0">
              <a:buClr>
                <a:srgbClr val="EA7600"/>
              </a:buClr>
              <a:buSzPct val="120000"/>
            </a:pPr>
            <a:r>
              <a:rPr lang="en-GB" sz="2000" b="1" dirty="0">
                <a:solidFill>
                  <a:srgbClr val="253746"/>
                </a:solidFill>
              </a:rPr>
              <a:t>Day 4: </a:t>
            </a:r>
            <a:r>
              <a:rPr lang="en-GB" sz="2000" b="1" dirty="0">
                <a:solidFill>
                  <a:srgbClr val="5B9BD5">
                    <a:lumMod val="75000"/>
                  </a:srgbClr>
                </a:solidFill>
              </a:rPr>
              <a:t>Investigate patterns when subtracting 3-digit numbers.</a:t>
            </a:r>
          </a:p>
        </p:txBody>
      </p:sp>
      <p:sp>
        <p:nvSpPr>
          <p:cNvPr id="9" name="TextBox 8"/>
          <p:cNvSpPr txBox="1"/>
          <p:nvPr/>
        </p:nvSpPr>
        <p:spPr>
          <a:xfrm>
            <a:off x="505823" y="861474"/>
            <a:ext cx="7583917" cy="400110"/>
          </a:xfrm>
          <a:prstGeom prst="rect">
            <a:avLst/>
          </a:prstGeom>
          <a:noFill/>
        </p:spPr>
        <p:txBody>
          <a:bodyPr wrap="square" rtlCol="0">
            <a:spAutoFit/>
          </a:bodyPr>
          <a:lstStyle/>
          <a:p>
            <a:r>
              <a:rPr lang="en-GB" sz="2000" b="1" dirty="0"/>
              <a:t>Whole class investigation </a:t>
            </a:r>
          </a:p>
        </p:txBody>
      </p:sp>
      <p:sp>
        <p:nvSpPr>
          <p:cNvPr id="15" name="TextBox 14"/>
          <p:cNvSpPr txBox="1"/>
          <p:nvPr/>
        </p:nvSpPr>
        <p:spPr>
          <a:xfrm>
            <a:off x="230981" y="1536174"/>
            <a:ext cx="8686800" cy="3785652"/>
          </a:xfrm>
          <a:prstGeom prst="rect">
            <a:avLst/>
          </a:prstGeom>
          <a:noFill/>
        </p:spPr>
        <p:txBody>
          <a:bodyPr wrap="square" rtlCol="0">
            <a:spAutoFit/>
          </a:bodyPr>
          <a:lstStyle/>
          <a:p>
            <a:pPr marL="285750" lvl="0" indent="-285750">
              <a:buFont typeface="Arial" pitchFamily="34" charset="0"/>
              <a:buChar char="•"/>
            </a:pPr>
            <a:r>
              <a:rPr lang="en-GB" sz="2000" dirty="0"/>
              <a:t>Think of a 3-digit number and reverse the digits.</a:t>
            </a:r>
          </a:p>
          <a:p>
            <a:pPr lvl="0"/>
            <a:endParaRPr lang="en-GB" sz="2000" dirty="0"/>
          </a:p>
          <a:p>
            <a:pPr marL="285750" lvl="0" indent="-285750">
              <a:buFont typeface="Arial" pitchFamily="34" charset="0"/>
              <a:buChar char="•"/>
            </a:pPr>
            <a:r>
              <a:rPr lang="en-GB" sz="2000" dirty="0"/>
              <a:t>Using compact decomposition to subtract the smaller number from the larger, e.g. choose 873 and subtract 378. </a:t>
            </a:r>
          </a:p>
          <a:p>
            <a:pPr lvl="0"/>
            <a:endParaRPr lang="en-GB" sz="2000" dirty="0"/>
          </a:p>
          <a:p>
            <a:pPr marL="285750" lvl="0" indent="-285750">
              <a:buFont typeface="Arial" pitchFamily="34" charset="0"/>
              <a:buChar char="•"/>
            </a:pPr>
            <a:r>
              <a:rPr lang="en-GB" sz="2000" dirty="0"/>
              <a:t>Work in pairs to repeat with other pairs of numbers.</a:t>
            </a:r>
          </a:p>
          <a:p>
            <a:pPr lvl="0"/>
            <a:endParaRPr lang="en-GB" sz="2000" dirty="0"/>
          </a:p>
          <a:p>
            <a:pPr marL="285750" lvl="0" indent="-285750">
              <a:buFont typeface="Arial" pitchFamily="34" charset="0"/>
              <a:buChar char="•"/>
            </a:pPr>
            <a:r>
              <a:rPr lang="en-GB" sz="2000" dirty="0"/>
              <a:t>What do you notice? Is there anything in common about the digits in the answer? The sum of the digits? Does this work if the digits are consecutive / all different / some the same? </a:t>
            </a:r>
          </a:p>
          <a:p>
            <a:pPr lvl="0"/>
            <a:endParaRPr lang="en-GB" sz="2000" dirty="0"/>
          </a:p>
          <a:p>
            <a:pPr marL="285750" lvl="0" indent="-285750">
              <a:buFont typeface="Arial" pitchFamily="34" charset="0"/>
              <a:buChar char="•"/>
            </a:pPr>
            <a:r>
              <a:rPr lang="en-GB" sz="2000" dirty="0"/>
              <a:t>Try different types of examples to test out theories. </a:t>
            </a:r>
          </a:p>
        </p:txBody>
      </p:sp>
    </p:spTree>
    <p:extLst>
      <p:ext uri="{BB962C8B-B14F-4D97-AF65-F5344CB8AC3E}">
        <p14:creationId xmlns:p14="http://schemas.microsoft.com/office/powerpoint/2010/main" val="2176766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Effect transition="in" filter="fade">
                                      <p:cBhvr>
                                        <p:cTn id="7" dur="750"/>
                                        <p:tgtEl>
                                          <p:spTgt spid="1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4" end="4"/>
                                            </p:txEl>
                                          </p:spTgt>
                                        </p:tgtEl>
                                        <p:attrNameLst>
                                          <p:attrName>style.visibility</p:attrName>
                                        </p:attrNameLst>
                                      </p:cBhvr>
                                      <p:to>
                                        <p:strVal val="visible"/>
                                      </p:to>
                                    </p:set>
                                    <p:animEffect transition="in" filter="fade">
                                      <p:cBhvr>
                                        <p:cTn id="12" dur="750"/>
                                        <p:tgtEl>
                                          <p:spTgt spid="1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6" end="6"/>
                                            </p:txEl>
                                          </p:spTgt>
                                        </p:tgtEl>
                                        <p:attrNameLst>
                                          <p:attrName>style.visibility</p:attrName>
                                        </p:attrNameLst>
                                      </p:cBhvr>
                                      <p:to>
                                        <p:strVal val="visible"/>
                                      </p:to>
                                    </p:set>
                                    <p:animEffect transition="in" filter="fade">
                                      <p:cBhvr>
                                        <p:cTn id="17" dur="750"/>
                                        <p:tgtEl>
                                          <p:spTgt spid="15">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xEl>
                                              <p:pRg st="8" end="8"/>
                                            </p:txEl>
                                          </p:spTgt>
                                        </p:tgtEl>
                                        <p:attrNameLst>
                                          <p:attrName>style.visibility</p:attrName>
                                        </p:attrNameLst>
                                      </p:cBhvr>
                                      <p:to>
                                        <p:strVal val="visible"/>
                                      </p:to>
                                    </p:set>
                                    <p:animEffect transition="in" filter="fade">
                                      <p:cBhvr>
                                        <p:cTn id="22" dur="750"/>
                                        <p:tgtEl>
                                          <p:spTgt spid="1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43</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4</a:t>
            </a:r>
          </a:p>
        </p:txBody>
      </p:sp>
      <p:pic>
        <p:nvPicPr>
          <p:cNvPr id="4" name="Picture 3">
            <a:extLst>
              <a:ext uri="{FF2B5EF4-FFF2-40B4-BE49-F238E27FC236}">
                <a16:creationId xmlns:a16="http://schemas.microsoft.com/office/drawing/2014/main" id="{3F2F4EA7-090D-48B7-9FDE-9CAA89F4D0A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975" t="6142" r="8687" b="17154"/>
          <a:stretch/>
        </p:blipFill>
        <p:spPr>
          <a:xfrm>
            <a:off x="2431267" y="94677"/>
            <a:ext cx="4639665" cy="6038998"/>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287D567F-7E83-4A66-B23F-960C24BD3887}"/>
              </a:ext>
            </a:extLst>
          </p:cNvPr>
          <p:cNvPicPr>
            <a:picLocks noChangeAspect="1"/>
          </p:cNvPicPr>
          <p:nvPr/>
        </p:nvPicPr>
        <p:blipFill rotWithShape="1">
          <a:blip r:embed="rId3">
            <a:extLst>
              <a:ext uri="{28A0092B-C50C-407E-A947-70E740481C1C}">
                <a14:useLocalDpi xmlns:a14="http://schemas.microsoft.com/office/drawing/2010/main" val="0"/>
              </a:ext>
            </a:extLst>
          </a:blip>
          <a:srcRect l="11232" t="82431" r="11325" b="7682"/>
          <a:stretch/>
        </p:blipFill>
        <p:spPr>
          <a:xfrm>
            <a:off x="1545248" y="4333242"/>
            <a:ext cx="6969473" cy="1258361"/>
          </a:xfrm>
          <a:prstGeom prst="rect">
            <a:avLst/>
          </a:prstGeom>
          <a:ln>
            <a:solidFill>
              <a:srgbClr val="FFC000"/>
            </a:solidFill>
          </a:ln>
        </p:spPr>
      </p:pic>
      <p:sp>
        <p:nvSpPr>
          <p:cNvPr id="5" name="TextBox 4">
            <a:extLst>
              <a:ext uri="{FF2B5EF4-FFF2-40B4-BE49-F238E27FC236}">
                <a16:creationId xmlns:a16="http://schemas.microsoft.com/office/drawing/2014/main" id="{B52E084B-ECF9-492D-B950-8782992F0C1A}"/>
              </a:ext>
            </a:extLst>
          </p:cNvPr>
          <p:cNvSpPr txBox="1"/>
          <p:nvPr/>
        </p:nvSpPr>
        <p:spPr>
          <a:xfrm>
            <a:off x="2599362" y="5764343"/>
            <a:ext cx="965771" cy="369332"/>
          </a:xfrm>
          <a:prstGeom prst="rect">
            <a:avLst/>
          </a:prstGeom>
          <a:solidFill>
            <a:schemeClr val="bg1"/>
          </a:solidFill>
        </p:spPr>
        <p:txBody>
          <a:bodyPr wrap="square" rtlCol="0">
            <a:spAutoFit/>
          </a:bodyPr>
          <a:lstStyle/>
          <a:p>
            <a:endParaRPr lang="en-GB" dirty="0"/>
          </a:p>
        </p:txBody>
      </p:sp>
      <p:grpSp>
        <p:nvGrpSpPr>
          <p:cNvPr id="11" name="Group 10"/>
          <p:cNvGrpSpPr/>
          <p:nvPr/>
        </p:nvGrpSpPr>
        <p:grpSpPr>
          <a:xfrm>
            <a:off x="5531814" y="3535652"/>
            <a:ext cx="1713640" cy="1139460"/>
            <a:chOff x="1834709" y="4015907"/>
            <a:chExt cx="1606379" cy="935174"/>
          </a:xfrm>
        </p:grpSpPr>
        <p:sp>
          <p:nvSpPr>
            <p:cNvPr id="14" name="Rounded Rectangle 13"/>
            <p:cNvSpPr/>
            <p:nvPr/>
          </p:nvSpPr>
          <p:spPr>
            <a:xfrm>
              <a:off x="1834709" y="4015907"/>
              <a:ext cx="1606379" cy="495328"/>
            </a:xfrm>
            <a:prstGeom prst="roundRect">
              <a:avLst>
                <a:gd name="adj" fmla="val 42473"/>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Challenge</a:t>
              </a:r>
              <a:endParaRPr lang="en-GB" sz="2400" b="1" dirty="0">
                <a:solidFill>
                  <a:schemeClr val="tx1"/>
                </a:solidFill>
              </a:endParaRPr>
            </a:p>
          </p:txBody>
        </p:sp>
        <p:pic>
          <p:nvPicPr>
            <p:cNvPr id="15" name="Picture 2" descr="Related image"/>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rot="1944755">
              <a:off x="2170831" y="4345600"/>
              <a:ext cx="388517" cy="605481"/>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Rounded Rectangle 12">
            <a:extLst>
              <a:ext uri="{FF2B5EF4-FFF2-40B4-BE49-F238E27FC236}">
                <a16:creationId xmlns:a16="http://schemas.microsoft.com/office/drawing/2014/main" id="{CDE29302-3BAB-4DEF-B4B3-28DE4751FC11}"/>
              </a:ext>
            </a:extLst>
          </p:cNvPr>
          <p:cNvSpPr/>
          <p:nvPr/>
        </p:nvSpPr>
        <p:spPr>
          <a:xfrm>
            <a:off x="1654217" y="4160502"/>
            <a:ext cx="1281488" cy="435850"/>
          </a:xfrm>
          <a:prstGeom prst="roundRect">
            <a:avLst>
              <a:gd name="adj" fmla="val 42473"/>
            </a:avLst>
          </a:prstGeom>
          <a:solidFill>
            <a:schemeClr val="bg1"/>
          </a:solidFill>
          <a:ln w="19050">
            <a:solidFill>
              <a:srgbClr val="4BA8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600" b="1" dirty="0">
                <a:solidFill>
                  <a:schemeClr val="tx1"/>
                </a:solidFill>
              </a:rPr>
              <a:t>Challenge</a:t>
            </a:r>
            <a:endParaRPr lang="en-GB" sz="1600" b="1" dirty="0">
              <a:solidFill>
                <a:schemeClr val="tx1"/>
              </a:solidFill>
            </a:endParaRPr>
          </a:p>
        </p:txBody>
      </p:sp>
    </p:spTree>
    <p:extLst>
      <p:ext uri="{BB962C8B-B14F-4D97-AF65-F5344CB8AC3E}">
        <p14:creationId xmlns:p14="http://schemas.microsoft.com/office/powerpoint/2010/main" val="1454414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44</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p:txBody>
          <a:bodyPr/>
          <a:lstStyle/>
          <a:p>
            <a:pPr algn="r"/>
            <a:r>
              <a:rPr lang="en-GB" dirty="0"/>
              <a:t>Year 4</a:t>
            </a:r>
          </a:p>
        </p:txBody>
      </p:sp>
      <p:sp>
        <p:nvSpPr>
          <p:cNvPr id="13" name="TextBox 12">
            <a:extLst>
              <a:ext uri="{FF2B5EF4-FFF2-40B4-BE49-F238E27FC236}">
                <a16:creationId xmlns:a16="http://schemas.microsoft.com/office/drawing/2014/main" id="{B69677ED-5C54-4353-B94F-C526DD00205C}"/>
              </a:ext>
            </a:extLst>
          </p:cNvPr>
          <p:cNvSpPr txBox="1"/>
          <p:nvPr/>
        </p:nvSpPr>
        <p:spPr>
          <a:xfrm>
            <a:off x="480194" y="1743331"/>
            <a:ext cx="8130503" cy="3372718"/>
          </a:xfrm>
          <a:prstGeom prst="rect">
            <a:avLst/>
          </a:prstGeom>
          <a:noFill/>
        </p:spPr>
        <p:txBody>
          <a:bodyPr wrap="square" rtlCol="0">
            <a:spAutoFit/>
          </a:bodyPr>
          <a:lstStyle/>
          <a:p>
            <a:pPr algn="ctr">
              <a:spcAft>
                <a:spcPts val="450"/>
              </a:spcAft>
              <a:buClr>
                <a:schemeClr val="accent2"/>
              </a:buClr>
            </a:pPr>
            <a:r>
              <a:rPr lang="en-US" sz="2400" b="1" dirty="0">
                <a:solidFill>
                  <a:srgbClr val="253746"/>
                </a:solidFill>
              </a:rPr>
              <a:t>Objectives</a:t>
            </a:r>
            <a:endParaRPr lang="en-GB" sz="2400" b="1" dirty="0">
              <a:solidFill>
                <a:srgbClr val="253746"/>
              </a:solidFill>
            </a:endParaRPr>
          </a:p>
          <a:p>
            <a:pPr>
              <a:buClr>
                <a:srgbClr val="EA7600"/>
              </a:buClr>
              <a:buSzPct val="120000"/>
            </a:pPr>
            <a:r>
              <a:rPr lang="en-GB" sz="2000" b="1" dirty="0">
                <a:solidFill>
                  <a:srgbClr val="253746"/>
                </a:solidFill>
              </a:rPr>
              <a:t>Day 1</a:t>
            </a:r>
          </a:p>
          <a:p>
            <a:pPr>
              <a:spcAft>
                <a:spcPts val="1000"/>
              </a:spcAft>
              <a:buClr>
                <a:srgbClr val="EA7600"/>
              </a:buClr>
              <a:buSzPct val="120000"/>
            </a:pPr>
            <a:r>
              <a:rPr lang="en-GB" sz="2000" b="1" dirty="0">
                <a:solidFill>
                  <a:schemeClr val="accent5">
                    <a:lumMod val="75000"/>
                  </a:schemeClr>
                </a:solidFill>
              </a:rPr>
              <a:t>Count up to solve 3-digit subtractions.</a:t>
            </a:r>
          </a:p>
          <a:p>
            <a:pPr>
              <a:buClr>
                <a:srgbClr val="EA7600"/>
              </a:buClr>
              <a:buSzPct val="120000"/>
            </a:pPr>
            <a:r>
              <a:rPr lang="en-GB" sz="2000" b="1" dirty="0">
                <a:solidFill>
                  <a:srgbClr val="253746"/>
                </a:solidFill>
              </a:rPr>
              <a:t>Day 2</a:t>
            </a:r>
          </a:p>
          <a:p>
            <a:pPr>
              <a:spcAft>
                <a:spcPts val="1000"/>
              </a:spcAft>
              <a:buClr>
                <a:srgbClr val="EA7600"/>
              </a:buClr>
              <a:buSzPct val="120000"/>
            </a:pPr>
            <a:r>
              <a:rPr lang="en-GB" sz="2000" b="1" dirty="0">
                <a:solidFill>
                  <a:schemeClr val="accent5">
                    <a:lumMod val="75000"/>
                  </a:schemeClr>
                </a:solidFill>
              </a:rPr>
              <a:t>Subtract 3-digit numbers using expanded column subtraction.</a:t>
            </a:r>
          </a:p>
          <a:p>
            <a:pPr>
              <a:buClr>
                <a:srgbClr val="EA7600"/>
              </a:buClr>
              <a:buSzPct val="120000"/>
            </a:pPr>
            <a:r>
              <a:rPr lang="en-GB" sz="2000" b="1" dirty="0">
                <a:solidFill>
                  <a:srgbClr val="253746"/>
                </a:solidFill>
              </a:rPr>
              <a:t>Day 3</a:t>
            </a:r>
          </a:p>
          <a:p>
            <a:pPr>
              <a:spcAft>
                <a:spcPts val="1000"/>
              </a:spcAft>
              <a:buClr>
                <a:srgbClr val="EA7600"/>
              </a:buClr>
              <a:buSzPct val="120000"/>
            </a:pPr>
            <a:r>
              <a:rPr lang="en-GB" sz="2000" b="1" dirty="0">
                <a:solidFill>
                  <a:schemeClr val="accent5">
                    <a:lumMod val="75000"/>
                  </a:schemeClr>
                </a:solidFill>
              </a:rPr>
              <a:t>Subtract 3-digit numbers choosing an efficient method.</a:t>
            </a:r>
          </a:p>
          <a:p>
            <a:pPr>
              <a:buClr>
                <a:srgbClr val="EA7600"/>
              </a:buClr>
              <a:buSzPct val="120000"/>
            </a:pPr>
            <a:r>
              <a:rPr lang="en-GB" sz="2000" b="1" dirty="0">
                <a:solidFill>
                  <a:srgbClr val="253746"/>
                </a:solidFill>
              </a:rPr>
              <a:t>Day 4</a:t>
            </a:r>
          </a:p>
          <a:p>
            <a:pPr>
              <a:spcAft>
                <a:spcPts val="1000"/>
              </a:spcAft>
              <a:buClr>
                <a:srgbClr val="EA7600"/>
              </a:buClr>
              <a:buSzPct val="120000"/>
            </a:pPr>
            <a:r>
              <a:rPr lang="en-GB" sz="2000" b="1" dirty="0">
                <a:solidFill>
                  <a:schemeClr val="accent5">
                    <a:lumMod val="75000"/>
                  </a:schemeClr>
                </a:solidFill>
              </a:rPr>
              <a:t>Investigate patterns when subtracting 3-digit numbers.</a:t>
            </a:r>
          </a:p>
        </p:txBody>
      </p:sp>
      <p:sp>
        <p:nvSpPr>
          <p:cNvPr id="15" name="TextBox 14">
            <a:extLst>
              <a:ext uri="{FF2B5EF4-FFF2-40B4-BE49-F238E27FC236}">
                <a16:creationId xmlns:a16="http://schemas.microsoft.com/office/drawing/2014/main" id="{A64F3FED-3247-4F55-BF8A-D1D9E087C650}"/>
              </a:ext>
            </a:extLst>
          </p:cNvPr>
          <p:cNvSpPr txBox="1"/>
          <p:nvPr/>
        </p:nvSpPr>
        <p:spPr>
          <a:xfrm>
            <a:off x="573881" y="16610"/>
            <a:ext cx="8036816" cy="892552"/>
          </a:xfrm>
          <a:prstGeom prst="rect">
            <a:avLst/>
          </a:prstGeom>
          <a:noFill/>
        </p:spPr>
        <p:txBody>
          <a:bodyPr wrap="square" rtlCol="0">
            <a:spAutoFit/>
          </a:bodyPr>
          <a:lstStyle/>
          <a:p>
            <a:pPr algn="ctr"/>
            <a:r>
              <a:rPr lang="en-GB" sz="2800" b="1" dirty="0">
                <a:solidFill>
                  <a:srgbClr val="253746"/>
                </a:solidFill>
              </a:rPr>
              <a:t>Addition and Subtraction</a:t>
            </a:r>
          </a:p>
          <a:p>
            <a:pPr algn="ctr"/>
            <a:r>
              <a:rPr lang="en-GB" sz="2400" b="1" dirty="0">
                <a:solidFill>
                  <a:srgbClr val="253746"/>
                </a:solidFill>
              </a:rPr>
              <a:t>Subtraction: written methods and choosing strategies</a:t>
            </a:r>
          </a:p>
        </p:txBody>
      </p:sp>
      <p:grpSp>
        <p:nvGrpSpPr>
          <p:cNvPr id="6" name="Group 5">
            <a:extLst>
              <a:ext uri="{FF2B5EF4-FFF2-40B4-BE49-F238E27FC236}">
                <a16:creationId xmlns:a16="http://schemas.microsoft.com/office/drawing/2014/main" id="{0D409493-51E6-4FDC-9937-1DA2A2A0E006}"/>
              </a:ext>
            </a:extLst>
          </p:cNvPr>
          <p:cNvGrpSpPr/>
          <p:nvPr/>
        </p:nvGrpSpPr>
        <p:grpSpPr>
          <a:xfrm>
            <a:off x="1299563" y="804491"/>
            <a:ext cx="6344904" cy="1009650"/>
            <a:chOff x="943742" y="1418496"/>
            <a:chExt cx="6344904" cy="1009650"/>
          </a:xfrm>
        </p:grpSpPr>
        <p:sp>
          <p:nvSpPr>
            <p:cNvPr id="7" name="TextBox 6">
              <a:extLst>
                <a:ext uri="{FF2B5EF4-FFF2-40B4-BE49-F238E27FC236}">
                  <a16:creationId xmlns:a16="http://schemas.microsoft.com/office/drawing/2014/main" id="{DEE5D12F-90AB-4E6C-A374-2F1A692DFC73}"/>
                </a:ext>
              </a:extLst>
            </p:cNvPr>
            <p:cNvSpPr txBox="1"/>
            <p:nvPr/>
          </p:nvSpPr>
          <p:spPr>
            <a:xfrm>
              <a:off x="1802246" y="1729083"/>
              <a:ext cx="5486400" cy="461665"/>
            </a:xfrm>
            <a:prstGeom prst="rect">
              <a:avLst/>
            </a:prstGeom>
            <a:noFill/>
          </p:spPr>
          <p:txBody>
            <a:bodyPr wrap="square" rtlCol="0">
              <a:spAutoFit/>
            </a:bodyPr>
            <a:lstStyle/>
            <a:p>
              <a:pPr algn="ctr"/>
              <a:r>
                <a:rPr lang="en-GB" sz="2400" b="1" dirty="0">
                  <a:solidFill>
                    <a:srgbClr val="253746"/>
                  </a:solidFill>
                </a:rPr>
                <a:t>Well Done!  You’ve completed this unit.</a:t>
              </a:r>
            </a:p>
          </p:txBody>
        </p:sp>
        <p:pic>
          <p:nvPicPr>
            <p:cNvPr id="8" name="Picture 3" descr="N:\Documents\Website\Wagtail Website\User Manuel for HT\Smiley-face.png">
              <a:extLst>
                <a:ext uri="{FF2B5EF4-FFF2-40B4-BE49-F238E27FC236}">
                  <a16:creationId xmlns:a16="http://schemas.microsoft.com/office/drawing/2014/main" id="{645C6E69-081B-4844-9A0E-FBB9270404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742" y="1418496"/>
              <a:ext cx="1019175" cy="10096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360538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45</a:t>
            </a:fld>
            <a:endParaRPr lang="en-GB" dirty="0">
              <a:solidFill>
                <a:srgbClr val="EA7600"/>
              </a:solidFill>
            </a:endParaRPr>
          </a:p>
        </p:txBody>
      </p:sp>
      <p:sp>
        <p:nvSpPr>
          <p:cNvPr id="19" name="Rectangle 18">
            <a:extLst>
              <a:ext uri="{FF2B5EF4-FFF2-40B4-BE49-F238E27FC236}">
                <a16:creationId xmlns:a16="http://schemas.microsoft.com/office/drawing/2014/main" id="{15C486FE-0542-4482-AD40-87B16F714A61}"/>
              </a:ext>
            </a:extLst>
          </p:cNvPr>
          <p:cNvSpPr/>
          <p:nvPr/>
        </p:nvSpPr>
        <p:spPr>
          <a:xfrm>
            <a:off x="1517584" y="125499"/>
            <a:ext cx="5951244" cy="5923359"/>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66675" algn="ctr">
              <a:spcAft>
                <a:spcPts val="600"/>
              </a:spcAft>
            </a:pPr>
            <a:r>
              <a:rPr lang="en-GB" sz="2000" b="1" dirty="0">
                <a:solidFill>
                  <a:schemeClr val="tx1"/>
                </a:solidFill>
              </a:rPr>
              <a:t>Problem solving and reasoning questions</a:t>
            </a:r>
          </a:p>
          <a:p>
            <a:pPr marL="66675">
              <a:spcAft>
                <a:spcPts val="600"/>
              </a:spcAft>
            </a:pPr>
            <a:r>
              <a:rPr lang="en-GB" sz="1600" dirty="0">
                <a:solidFill>
                  <a:schemeClr val="tx1"/>
                </a:solidFill>
              </a:rPr>
              <a:t>Complete each diagram and find the missing numbers. </a:t>
            </a:r>
          </a:p>
          <a:p>
            <a:pPr marL="66675">
              <a:spcAft>
                <a:spcPts val="600"/>
              </a:spcAft>
            </a:pPr>
            <a:endParaRPr lang="en-GB" sz="1600" dirty="0">
              <a:solidFill>
                <a:schemeClr val="tx1"/>
              </a:solidFill>
            </a:endParaRPr>
          </a:p>
          <a:p>
            <a:pPr marL="66675">
              <a:spcAft>
                <a:spcPts val="600"/>
              </a:spcAft>
            </a:pPr>
            <a:endParaRPr lang="en-GB" sz="1600" dirty="0">
              <a:solidFill>
                <a:schemeClr val="tx1"/>
              </a:solidFill>
            </a:endParaRPr>
          </a:p>
          <a:p>
            <a:pPr marL="66675">
              <a:spcAft>
                <a:spcPts val="600"/>
              </a:spcAft>
            </a:pPr>
            <a:endParaRPr lang="en-GB" sz="1600" dirty="0">
              <a:solidFill>
                <a:schemeClr val="tx1"/>
              </a:solidFill>
            </a:endParaRPr>
          </a:p>
          <a:p>
            <a:pPr marL="66675">
              <a:spcAft>
                <a:spcPts val="600"/>
              </a:spcAft>
            </a:pPr>
            <a:endParaRPr lang="en-GB" sz="1600" dirty="0">
              <a:solidFill>
                <a:schemeClr val="tx1"/>
              </a:solidFill>
            </a:endParaRPr>
          </a:p>
          <a:p>
            <a:pPr marL="66675">
              <a:spcAft>
                <a:spcPts val="600"/>
              </a:spcAft>
            </a:pPr>
            <a:endParaRPr lang="en-GB" sz="1600" dirty="0">
              <a:solidFill>
                <a:schemeClr val="tx1"/>
              </a:solidFill>
            </a:endParaRPr>
          </a:p>
          <a:p>
            <a:pPr marL="66675">
              <a:spcAft>
                <a:spcPts val="600"/>
              </a:spcAft>
            </a:pPr>
            <a:r>
              <a:rPr lang="en-GB" sz="1600" dirty="0">
                <a:solidFill>
                  <a:schemeClr val="tx1"/>
                </a:solidFill>
              </a:rPr>
              <a:t>Here is Ali’s homework.  </a:t>
            </a:r>
          </a:p>
          <a:p>
            <a:pPr marL="66675">
              <a:spcAft>
                <a:spcPts val="600"/>
              </a:spcAft>
            </a:pPr>
            <a:r>
              <a:rPr lang="en-GB" sz="1600" dirty="0">
                <a:solidFill>
                  <a:schemeClr val="tx1"/>
                </a:solidFill>
              </a:rPr>
              <a:t>					</a:t>
            </a:r>
            <a:r>
              <a:rPr lang="en-GB" sz="1500" dirty="0">
                <a:solidFill>
                  <a:schemeClr val="tx1"/>
                </a:solidFill>
              </a:rPr>
              <a:t>Advise him on the most efficient or 						error-proof subtraction strategy to calculate 					each one, explaining why you are suggesting 					that method.  Work out the answers.</a:t>
            </a:r>
          </a:p>
          <a:p>
            <a:pPr marL="66675">
              <a:spcAft>
                <a:spcPts val="600"/>
              </a:spcAft>
            </a:pPr>
            <a:endParaRPr lang="en-GB" sz="1600" dirty="0">
              <a:solidFill>
                <a:schemeClr val="tx1"/>
              </a:solidFill>
            </a:endParaRPr>
          </a:p>
          <a:p>
            <a:pPr marL="66675">
              <a:spcAft>
                <a:spcPts val="600"/>
              </a:spcAft>
            </a:pPr>
            <a:r>
              <a:rPr lang="en-GB" sz="1600" dirty="0">
                <a:solidFill>
                  <a:schemeClr val="tx1"/>
                </a:solidFill>
              </a:rPr>
              <a:t>Complete this calculation that uses ‘decomposition’:</a:t>
            </a:r>
          </a:p>
          <a:p>
            <a:pPr marL="66675">
              <a:spcAft>
                <a:spcPts val="600"/>
              </a:spcAft>
            </a:pPr>
            <a:r>
              <a:rPr lang="en-GB" sz="1600" dirty="0">
                <a:solidFill>
                  <a:schemeClr val="tx1"/>
                </a:solidFill>
              </a:rPr>
              <a:t> </a:t>
            </a:r>
          </a:p>
          <a:p>
            <a:pPr marL="66675">
              <a:spcAft>
                <a:spcPts val="600"/>
              </a:spcAft>
            </a:pPr>
            <a:endParaRPr lang="en-GB" sz="1600" dirty="0">
              <a:solidFill>
                <a:schemeClr val="tx1"/>
              </a:solidFill>
            </a:endParaRPr>
          </a:p>
          <a:p>
            <a:pPr marL="66675">
              <a:spcAft>
                <a:spcPts val="600"/>
              </a:spcAft>
            </a:pPr>
            <a:endParaRPr lang="en-GB" sz="1600" dirty="0">
              <a:solidFill>
                <a:schemeClr val="tx1"/>
              </a:solidFill>
            </a:endParaRPr>
          </a:p>
          <a:p>
            <a:pPr marL="66675">
              <a:spcAft>
                <a:spcPts val="600"/>
              </a:spcAft>
            </a:pPr>
            <a:r>
              <a:rPr lang="en-GB" sz="1600" dirty="0">
                <a:solidFill>
                  <a:schemeClr val="tx1"/>
                </a:solidFill>
              </a:rPr>
              <a:t>Fill the gaps in this subtraction:</a:t>
            </a:r>
          </a:p>
          <a:p>
            <a:pPr marL="66675">
              <a:spcAft>
                <a:spcPts val="600"/>
              </a:spcAft>
            </a:pPr>
            <a:r>
              <a:rPr lang="en-GB" sz="1600" dirty="0">
                <a:solidFill>
                  <a:schemeClr val="tx1"/>
                </a:solidFill>
              </a:rPr>
              <a:t>81      – 4      7 =      46</a:t>
            </a:r>
          </a:p>
          <a:p>
            <a:pPr marL="66675">
              <a:spcAft>
                <a:spcPts val="600"/>
              </a:spcAft>
            </a:pPr>
            <a:endParaRPr lang="en-GB" sz="2000" dirty="0">
              <a:solidFill>
                <a:schemeClr val="tx1"/>
              </a:solidFill>
            </a:endParaRPr>
          </a:p>
          <a:p>
            <a:pPr marL="66675" algn="ctr">
              <a:spcAft>
                <a:spcPts val="600"/>
              </a:spcAft>
            </a:pPr>
            <a:r>
              <a:rPr lang="en-GB" sz="2000" b="1" dirty="0">
                <a:solidFill>
                  <a:schemeClr val="tx1"/>
                </a:solidFill>
              </a:rPr>
              <a:t> </a:t>
            </a:r>
          </a:p>
        </p:txBody>
      </p:sp>
      <p:sp>
        <p:nvSpPr>
          <p:cNvPr id="2" name="Footer Placeholder 1">
            <a:extLst>
              <a:ext uri="{FF2B5EF4-FFF2-40B4-BE49-F238E27FC236}">
                <a16:creationId xmlns:a16="http://schemas.microsoft.com/office/drawing/2014/main" id="{FD0714CD-286A-4438-8012-C18FA2C2F644}"/>
              </a:ext>
            </a:extLst>
          </p:cNvPr>
          <p:cNvSpPr>
            <a:spLocks noGrp="1"/>
          </p:cNvSpPr>
          <p:nvPr>
            <p:ph type="ftr" sz="quarter" idx="11"/>
          </p:nvPr>
        </p:nvSpPr>
        <p:spPr/>
        <p:txBody>
          <a:bodyPr/>
          <a:lstStyle/>
          <a:p>
            <a:pPr algn="r"/>
            <a:r>
              <a:rPr lang="en-GB" dirty="0"/>
              <a:t>Year 4</a:t>
            </a:r>
          </a:p>
        </p:txBody>
      </p:sp>
      <p:graphicFrame>
        <p:nvGraphicFramePr>
          <p:cNvPr id="3" name="Table 2">
            <a:extLst>
              <a:ext uri="{FF2B5EF4-FFF2-40B4-BE49-F238E27FC236}">
                <a16:creationId xmlns:a16="http://schemas.microsoft.com/office/drawing/2014/main" id="{0B7E8643-135B-4A3B-BC0A-27A400190233}"/>
              </a:ext>
            </a:extLst>
          </p:cNvPr>
          <p:cNvGraphicFramePr>
            <a:graphicFrameLocks noGrp="1"/>
          </p:cNvGraphicFramePr>
          <p:nvPr>
            <p:extLst>
              <p:ext uri="{D42A27DB-BD31-4B8C-83A1-F6EECF244321}">
                <p14:modId xmlns:p14="http://schemas.microsoft.com/office/powerpoint/2010/main" val="211062001"/>
              </p:ext>
            </p:extLst>
          </p:nvPr>
        </p:nvGraphicFramePr>
        <p:xfrm>
          <a:off x="1675172" y="809142"/>
          <a:ext cx="3719830" cy="439420"/>
        </p:xfrm>
        <a:graphic>
          <a:graphicData uri="http://schemas.openxmlformats.org/drawingml/2006/table">
            <a:tbl>
              <a:tblPr firstRow="1" firstCol="1" bandRow="1"/>
              <a:tblGrid>
                <a:gridCol w="1945640">
                  <a:extLst>
                    <a:ext uri="{9D8B030D-6E8A-4147-A177-3AD203B41FA5}">
                      <a16:colId xmlns:a16="http://schemas.microsoft.com/office/drawing/2014/main" val="1223774903"/>
                    </a:ext>
                  </a:extLst>
                </a:gridCol>
                <a:gridCol w="1774190">
                  <a:extLst>
                    <a:ext uri="{9D8B030D-6E8A-4147-A177-3AD203B41FA5}">
                      <a16:colId xmlns:a16="http://schemas.microsoft.com/office/drawing/2014/main" val="1934044610"/>
                    </a:ext>
                  </a:extLst>
                </a:gridCol>
              </a:tblGrid>
              <a:tr h="224155">
                <a:tc gridSpan="2">
                  <a:txBody>
                    <a:bodyPr/>
                    <a:lstStyle/>
                    <a:p>
                      <a:pPr algn="ctr">
                        <a:spcAft>
                          <a:spcPts val="0"/>
                        </a:spcAft>
                      </a:pPr>
                      <a:r>
                        <a:rPr lang="en-US" sz="1400" b="1" dirty="0">
                          <a:effectLst/>
                          <a:latin typeface="Calibri" panose="020F0502020204030204" pitchFamily="34" charset="0"/>
                          <a:ea typeface="MS Mincho"/>
                          <a:cs typeface="Times New Roman" panose="02020603050405020304" pitchFamily="18" charset="0"/>
                        </a:rPr>
                        <a:t>604</a:t>
                      </a:r>
                      <a:endParaRPr lang="en-GB" sz="1200" dirty="0">
                        <a:effectLst/>
                        <a:latin typeface="Cambria" panose="02040503050406030204" pitchFamily="18" charset="0"/>
                        <a:ea typeface="MS Mincho"/>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3987634295"/>
                  </a:ext>
                </a:extLst>
              </a:tr>
              <a:tr h="215265">
                <a:tc>
                  <a:txBody>
                    <a:bodyPr/>
                    <a:lstStyle/>
                    <a:p>
                      <a:pPr algn="ctr">
                        <a:spcAft>
                          <a:spcPts val="0"/>
                        </a:spcAft>
                      </a:pPr>
                      <a:r>
                        <a:rPr lang="en-US" sz="1400" b="1" dirty="0">
                          <a:effectLst/>
                          <a:latin typeface="Calibri" panose="020F0502020204030204" pitchFamily="34" charset="0"/>
                          <a:ea typeface="MS Mincho"/>
                          <a:cs typeface="Times New Roman" panose="02020603050405020304" pitchFamily="18" charset="0"/>
                        </a:rPr>
                        <a:t>387</a:t>
                      </a:r>
                      <a:endParaRPr lang="en-GB" sz="1200" dirty="0">
                        <a:effectLst/>
                        <a:latin typeface="Cambria" panose="02040503050406030204" pitchFamily="18" charset="0"/>
                        <a:ea typeface="MS Mincho"/>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dirty="0">
                          <a:effectLst/>
                          <a:latin typeface="Calibri" panose="020F0502020204030204" pitchFamily="34" charset="0"/>
                          <a:ea typeface="MS Mincho"/>
                          <a:cs typeface="Times New Roman" panose="02020603050405020304" pitchFamily="18" charset="0"/>
                        </a:rPr>
                        <a:t> </a:t>
                      </a:r>
                      <a:endParaRPr lang="en-GB" sz="1200" dirty="0">
                        <a:effectLst/>
                        <a:latin typeface="Cambria" panose="02040503050406030204" pitchFamily="18" charset="0"/>
                        <a:ea typeface="MS Mincho"/>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9538451"/>
                  </a:ext>
                </a:extLst>
              </a:tr>
            </a:tbl>
          </a:graphicData>
        </a:graphic>
      </p:graphicFrame>
      <p:graphicFrame>
        <p:nvGraphicFramePr>
          <p:cNvPr id="4" name="Table 3">
            <a:extLst>
              <a:ext uri="{FF2B5EF4-FFF2-40B4-BE49-F238E27FC236}">
                <a16:creationId xmlns:a16="http://schemas.microsoft.com/office/drawing/2014/main" id="{45047355-7B6E-4035-91C1-6EAEAFB4567F}"/>
              </a:ext>
            </a:extLst>
          </p:cNvPr>
          <p:cNvGraphicFramePr>
            <a:graphicFrameLocks noGrp="1"/>
          </p:cNvGraphicFramePr>
          <p:nvPr>
            <p:extLst>
              <p:ext uri="{D42A27DB-BD31-4B8C-83A1-F6EECF244321}">
                <p14:modId xmlns:p14="http://schemas.microsoft.com/office/powerpoint/2010/main" val="2958406049"/>
              </p:ext>
            </p:extLst>
          </p:nvPr>
        </p:nvGraphicFramePr>
        <p:xfrm>
          <a:off x="1675171" y="1353719"/>
          <a:ext cx="3719829" cy="426720"/>
        </p:xfrm>
        <a:graphic>
          <a:graphicData uri="http://schemas.openxmlformats.org/drawingml/2006/table">
            <a:tbl>
              <a:tblPr firstRow="1" firstCol="1" bandRow="1"/>
              <a:tblGrid>
                <a:gridCol w="883364">
                  <a:extLst>
                    <a:ext uri="{9D8B030D-6E8A-4147-A177-3AD203B41FA5}">
                      <a16:colId xmlns:a16="http://schemas.microsoft.com/office/drawing/2014/main" val="2914705539"/>
                    </a:ext>
                  </a:extLst>
                </a:gridCol>
                <a:gridCol w="2836465">
                  <a:extLst>
                    <a:ext uri="{9D8B030D-6E8A-4147-A177-3AD203B41FA5}">
                      <a16:colId xmlns:a16="http://schemas.microsoft.com/office/drawing/2014/main" val="3658584914"/>
                    </a:ext>
                  </a:extLst>
                </a:gridCol>
              </a:tblGrid>
              <a:tr h="168275">
                <a:tc gridSpan="2">
                  <a:txBody>
                    <a:bodyPr/>
                    <a:lstStyle/>
                    <a:p>
                      <a:pPr algn="ctr">
                        <a:spcAft>
                          <a:spcPts val="0"/>
                        </a:spcAft>
                      </a:pPr>
                      <a:r>
                        <a:rPr lang="en-US" sz="1400" b="1" dirty="0">
                          <a:effectLst/>
                          <a:latin typeface="Calibri" panose="020F0502020204030204" pitchFamily="34" charset="0"/>
                          <a:ea typeface="MS Mincho"/>
                          <a:cs typeface="Times New Roman" panose="02020603050405020304" pitchFamily="18" charset="0"/>
                        </a:rPr>
                        <a:t>912</a:t>
                      </a:r>
                      <a:endParaRPr lang="en-GB" sz="1200" dirty="0">
                        <a:effectLst/>
                        <a:latin typeface="Cambria" panose="02040503050406030204" pitchFamily="18" charset="0"/>
                        <a:ea typeface="MS Mincho"/>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932692519"/>
                  </a:ext>
                </a:extLst>
              </a:tr>
              <a:tr h="161290">
                <a:tc>
                  <a:txBody>
                    <a:bodyPr/>
                    <a:lstStyle/>
                    <a:p>
                      <a:endParaRPr lang="en-GB" sz="1200" dirty="0">
                        <a:effectLst/>
                        <a:latin typeface="Cambria" panose="020405030504060302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dirty="0">
                          <a:effectLst/>
                          <a:latin typeface="Calibri" panose="020F0502020204030204" pitchFamily="34" charset="0"/>
                          <a:ea typeface="MS Mincho"/>
                          <a:cs typeface="Times New Roman" panose="02020603050405020304" pitchFamily="18" charset="0"/>
                        </a:rPr>
                        <a:t>868</a:t>
                      </a:r>
                      <a:endParaRPr lang="en-GB" sz="1200" dirty="0">
                        <a:effectLst/>
                        <a:latin typeface="Cambria" panose="02040503050406030204" pitchFamily="18" charset="0"/>
                        <a:ea typeface="MS Mincho"/>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2853901"/>
                  </a:ext>
                </a:extLst>
              </a:tr>
            </a:tbl>
          </a:graphicData>
        </a:graphic>
      </p:graphicFrame>
      <p:graphicFrame>
        <p:nvGraphicFramePr>
          <p:cNvPr id="6" name="Table 5">
            <a:extLst>
              <a:ext uri="{FF2B5EF4-FFF2-40B4-BE49-F238E27FC236}">
                <a16:creationId xmlns:a16="http://schemas.microsoft.com/office/drawing/2014/main" id="{2528F1FF-C157-4BFB-A4BC-F0F624C881A6}"/>
              </a:ext>
            </a:extLst>
          </p:cNvPr>
          <p:cNvGraphicFramePr>
            <a:graphicFrameLocks noGrp="1"/>
          </p:cNvGraphicFramePr>
          <p:nvPr>
            <p:extLst>
              <p:ext uri="{D42A27DB-BD31-4B8C-83A1-F6EECF244321}">
                <p14:modId xmlns:p14="http://schemas.microsoft.com/office/powerpoint/2010/main" val="2073432712"/>
              </p:ext>
            </p:extLst>
          </p:nvPr>
        </p:nvGraphicFramePr>
        <p:xfrm>
          <a:off x="1675170" y="1878332"/>
          <a:ext cx="3719829" cy="426720"/>
        </p:xfrm>
        <a:graphic>
          <a:graphicData uri="http://schemas.openxmlformats.org/drawingml/2006/table">
            <a:tbl>
              <a:tblPr firstRow="1" firstCol="1" bandRow="1"/>
              <a:tblGrid>
                <a:gridCol w="1945678">
                  <a:extLst>
                    <a:ext uri="{9D8B030D-6E8A-4147-A177-3AD203B41FA5}">
                      <a16:colId xmlns:a16="http://schemas.microsoft.com/office/drawing/2014/main" val="1842513084"/>
                    </a:ext>
                  </a:extLst>
                </a:gridCol>
                <a:gridCol w="1774151">
                  <a:extLst>
                    <a:ext uri="{9D8B030D-6E8A-4147-A177-3AD203B41FA5}">
                      <a16:colId xmlns:a16="http://schemas.microsoft.com/office/drawing/2014/main" val="1137127398"/>
                    </a:ext>
                  </a:extLst>
                </a:gridCol>
              </a:tblGrid>
              <a:tr h="191135">
                <a:tc gridSpan="2">
                  <a:txBody>
                    <a:bodyPr/>
                    <a:lstStyle/>
                    <a:p>
                      <a:pPr algn="ctr">
                        <a:spcAft>
                          <a:spcPts val="0"/>
                        </a:spcAft>
                      </a:pPr>
                      <a:r>
                        <a:rPr lang="en-US" sz="1400" b="1" dirty="0">
                          <a:effectLst/>
                          <a:latin typeface="Calibri" panose="020F0502020204030204" pitchFamily="34" charset="0"/>
                          <a:ea typeface="MS Mincho"/>
                          <a:cs typeface="Times New Roman" panose="02020603050405020304" pitchFamily="18" charset="0"/>
                        </a:rPr>
                        <a:t>1003</a:t>
                      </a:r>
                      <a:endParaRPr lang="en-GB" sz="1200" dirty="0">
                        <a:effectLst/>
                        <a:latin typeface="Cambria" panose="02040503050406030204" pitchFamily="18" charset="0"/>
                        <a:ea typeface="MS Mincho"/>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3175696011"/>
                  </a:ext>
                </a:extLst>
              </a:tr>
              <a:tr h="184150">
                <a:tc>
                  <a:txBody>
                    <a:bodyPr/>
                    <a:lstStyle/>
                    <a:p>
                      <a:pPr algn="ctr">
                        <a:spcAft>
                          <a:spcPts val="0"/>
                        </a:spcAft>
                      </a:pPr>
                      <a:r>
                        <a:rPr lang="en-US" sz="1400" b="1" dirty="0">
                          <a:effectLst/>
                          <a:latin typeface="Calibri" panose="020F0502020204030204" pitchFamily="34" charset="0"/>
                          <a:ea typeface="MS Mincho"/>
                          <a:cs typeface="Times New Roman" panose="02020603050405020304" pitchFamily="18" charset="0"/>
                        </a:rPr>
                        <a:t>578</a:t>
                      </a:r>
                      <a:endParaRPr lang="en-GB" sz="1200" dirty="0">
                        <a:effectLst/>
                        <a:latin typeface="Cambria" panose="02040503050406030204" pitchFamily="18" charset="0"/>
                        <a:ea typeface="MS Mincho"/>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dirty="0">
                          <a:effectLst/>
                          <a:latin typeface="Calibri" panose="020F0502020204030204" pitchFamily="34" charset="0"/>
                          <a:ea typeface="MS Mincho"/>
                          <a:cs typeface="Times New Roman" panose="02020603050405020304" pitchFamily="18" charset="0"/>
                        </a:rPr>
                        <a:t> </a:t>
                      </a:r>
                      <a:endParaRPr lang="en-GB" sz="1200" dirty="0">
                        <a:effectLst/>
                        <a:latin typeface="Cambria" panose="02040503050406030204" pitchFamily="18" charset="0"/>
                        <a:ea typeface="MS Mincho"/>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6999570"/>
                  </a:ext>
                </a:extLst>
              </a:tr>
            </a:tbl>
          </a:graphicData>
        </a:graphic>
      </p:graphicFrame>
      <p:pic>
        <p:nvPicPr>
          <p:cNvPr id="8" name="Picture 7">
            <a:extLst>
              <a:ext uri="{FF2B5EF4-FFF2-40B4-BE49-F238E27FC236}">
                <a16:creationId xmlns:a16="http://schemas.microsoft.com/office/drawing/2014/main" id="{43C0EC91-5E23-46A6-A451-A93403CF1379}"/>
              </a:ext>
            </a:extLst>
          </p:cNvPr>
          <p:cNvPicPr>
            <a:picLocks noChangeAspect="1"/>
          </p:cNvPicPr>
          <p:nvPr/>
        </p:nvPicPr>
        <p:blipFill>
          <a:blip r:embed="rId3"/>
          <a:stretch>
            <a:fillRect/>
          </a:stretch>
        </p:blipFill>
        <p:spPr>
          <a:xfrm>
            <a:off x="1675170" y="2712086"/>
            <a:ext cx="2152950" cy="1105054"/>
          </a:xfrm>
          <a:prstGeom prst="rect">
            <a:avLst/>
          </a:prstGeom>
        </p:spPr>
      </p:pic>
      <p:pic>
        <p:nvPicPr>
          <p:cNvPr id="11" name="Picture 10">
            <a:extLst>
              <a:ext uri="{FF2B5EF4-FFF2-40B4-BE49-F238E27FC236}">
                <a16:creationId xmlns:a16="http://schemas.microsoft.com/office/drawing/2014/main" id="{9DEF0B0C-4E84-465F-A49A-7D3A15F9BB66}"/>
              </a:ext>
            </a:extLst>
          </p:cNvPr>
          <p:cNvPicPr/>
          <p:nvPr/>
        </p:nvPicPr>
        <p:blipFill>
          <a:blip r:embed="rId4"/>
          <a:stretch>
            <a:fillRect/>
          </a:stretch>
        </p:blipFill>
        <p:spPr>
          <a:xfrm>
            <a:off x="1675170" y="4377747"/>
            <a:ext cx="1466850" cy="855980"/>
          </a:xfrm>
          <a:prstGeom prst="rect">
            <a:avLst/>
          </a:prstGeom>
        </p:spPr>
      </p:pic>
      <p:sp>
        <p:nvSpPr>
          <p:cNvPr id="12" name="Rounded Rectangle 3">
            <a:extLst>
              <a:ext uri="{FF2B5EF4-FFF2-40B4-BE49-F238E27FC236}">
                <a16:creationId xmlns:a16="http://schemas.microsoft.com/office/drawing/2014/main" id="{3BF0ED3E-EEC9-4317-B0CE-17EF74610D3A}"/>
              </a:ext>
            </a:extLst>
          </p:cNvPr>
          <p:cNvSpPr/>
          <p:nvPr/>
        </p:nvSpPr>
        <p:spPr>
          <a:xfrm>
            <a:off x="1858074" y="5726412"/>
            <a:ext cx="197485" cy="197485"/>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13" name="Rounded Rectangle 3">
            <a:extLst>
              <a:ext uri="{FF2B5EF4-FFF2-40B4-BE49-F238E27FC236}">
                <a16:creationId xmlns:a16="http://schemas.microsoft.com/office/drawing/2014/main" id="{0B8D0249-FFD7-4280-99A7-B82775C1E31A}"/>
              </a:ext>
            </a:extLst>
          </p:cNvPr>
          <p:cNvSpPr/>
          <p:nvPr/>
        </p:nvSpPr>
        <p:spPr>
          <a:xfrm>
            <a:off x="2412000" y="5726412"/>
            <a:ext cx="197485" cy="197485"/>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14" name="Rounded Rectangle 3">
            <a:extLst>
              <a:ext uri="{FF2B5EF4-FFF2-40B4-BE49-F238E27FC236}">
                <a16:creationId xmlns:a16="http://schemas.microsoft.com/office/drawing/2014/main" id="{8F4C342E-8838-4F88-9F8A-CED37D16BC03}"/>
              </a:ext>
            </a:extLst>
          </p:cNvPr>
          <p:cNvSpPr/>
          <p:nvPr/>
        </p:nvSpPr>
        <p:spPr>
          <a:xfrm>
            <a:off x="2952000" y="5726413"/>
            <a:ext cx="197485" cy="197485"/>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Tree>
    <p:extLst>
      <p:ext uri="{BB962C8B-B14F-4D97-AF65-F5344CB8AC3E}">
        <p14:creationId xmlns:p14="http://schemas.microsoft.com/office/powerpoint/2010/main" val="32626031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46</a:t>
            </a:fld>
            <a:endParaRPr lang="en-GB" dirty="0">
              <a:solidFill>
                <a:srgbClr val="EA7600"/>
              </a:solidFill>
            </a:endParaRPr>
          </a:p>
        </p:txBody>
      </p:sp>
      <p:sp>
        <p:nvSpPr>
          <p:cNvPr id="19" name="Rectangle 18">
            <a:extLst>
              <a:ext uri="{FF2B5EF4-FFF2-40B4-BE49-F238E27FC236}">
                <a16:creationId xmlns:a16="http://schemas.microsoft.com/office/drawing/2014/main" id="{15C486FE-0542-4482-AD40-87B16F714A61}"/>
              </a:ext>
            </a:extLst>
          </p:cNvPr>
          <p:cNvSpPr/>
          <p:nvPr/>
        </p:nvSpPr>
        <p:spPr>
          <a:xfrm>
            <a:off x="170121" y="125499"/>
            <a:ext cx="8859581" cy="5923359"/>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66675" algn="ctr">
              <a:spcAft>
                <a:spcPts val="600"/>
              </a:spcAft>
            </a:pPr>
            <a:r>
              <a:rPr lang="en-GB" sz="2000" b="1" dirty="0">
                <a:solidFill>
                  <a:schemeClr val="tx1"/>
                </a:solidFill>
              </a:rPr>
              <a:t>Problem solving and reasoning questions </a:t>
            </a:r>
            <a:r>
              <a:rPr lang="en-GB" sz="2000" b="1" dirty="0">
                <a:solidFill>
                  <a:srgbClr val="00B050"/>
                </a:solidFill>
              </a:rPr>
              <a:t>answers</a:t>
            </a:r>
          </a:p>
          <a:p>
            <a:pPr marL="66675">
              <a:spcAft>
                <a:spcPts val="600"/>
              </a:spcAft>
            </a:pPr>
            <a:endParaRPr lang="en-GB" sz="2000" b="1" dirty="0">
              <a:solidFill>
                <a:schemeClr val="tx1"/>
              </a:solidFill>
            </a:endParaRPr>
          </a:p>
        </p:txBody>
      </p:sp>
      <p:sp>
        <p:nvSpPr>
          <p:cNvPr id="5" name="Rectangle 4">
            <a:extLst>
              <a:ext uri="{FF2B5EF4-FFF2-40B4-BE49-F238E27FC236}">
                <a16:creationId xmlns:a16="http://schemas.microsoft.com/office/drawing/2014/main" id="{67AE42F3-928B-594A-B284-6B535A675103}"/>
              </a:ext>
            </a:extLst>
          </p:cNvPr>
          <p:cNvSpPr/>
          <p:nvPr/>
        </p:nvSpPr>
        <p:spPr>
          <a:xfrm>
            <a:off x="224742" y="642731"/>
            <a:ext cx="4198402" cy="5262979"/>
          </a:xfrm>
          <a:prstGeom prst="rect">
            <a:avLst/>
          </a:prstGeom>
        </p:spPr>
        <p:txBody>
          <a:bodyPr wrap="square">
            <a:spAutoFit/>
          </a:bodyPr>
          <a:lstStyle/>
          <a:p>
            <a:r>
              <a:rPr lang="en-US" sz="1600" dirty="0"/>
              <a:t>Complete each diagram and find the missing numbers. </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solidFill>
                  <a:srgbClr val="00B050"/>
                </a:solidFill>
              </a:rPr>
              <a:t>These are probably best-solved using Frog, counting up in appropriate jumps from the smaller to larger number.</a:t>
            </a:r>
          </a:p>
          <a:p>
            <a:endParaRPr lang="en-US" sz="1600" dirty="0"/>
          </a:p>
          <a:p>
            <a:r>
              <a:rPr lang="en-US" sz="1600" dirty="0"/>
              <a:t>Here is Ali’s homework.  </a:t>
            </a:r>
          </a:p>
          <a:p>
            <a:endParaRPr lang="en-US" sz="1600" dirty="0"/>
          </a:p>
          <a:p>
            <a:r>
              <a:rPr lang="en-US" sz="1600" dirty="0"/>
              <a:t>					</a:t>
            </a:r>
          </a:p>
          <a:p>
            <a:endParaRPr lang="en-US" sz="1600" dirty="0"/>
          </a:p>
          <a:p>
            <a:endParaRPr lang="en-US" sz="1600" dirty="0"/>
          </a:p>
          <a:p>
            <a:endParaRPr lang="en-US" sz="1600" dirty="0"/>
          </a:p>
          <a:p>
            <a:r>
              <a:rPr lang="en-US" sz="1600" dirty="0"/>
              <a:t>Advise him on the most efficient or error-proof subtraction strategy to calculate each one, </a:t>
            </a:r>
          </a:p>
        </p:txBody>
      </p:sp>
      <p:sp>
        <p:nvSpPr>
          <p:cNvPr id="2" name="Footer Placeholder 1">
            <a:extLst>
              <a:ext uri="{FF2B5EF4-FFF2-40B4-BE49-F238E27FC236}">
                <a16:creationId xmlns:a16="http://schemas.microsoft.com/office/drawing/2014/main" id="{FD0714CD-286A-4438-8012-C18FA2C2F644}"/>
              </a:ext>
            </a:extLst>
          </p:cNvPr>
          <p:cNvSpPr>
            <a:spLocks noGrp="1"/>
          </p:cNvSpPr>
          <p:nvPr>
            <p:ph type="ftr" sz="quarter" idx="11"/>
          </p:nvPr>
        </p:nvSpPr>
        <p:spPr/>
        <p:txBody>
          <a:bodyPr/>
          <a:lstStyle/>
          <a:p>
            <a:pPr algn="r"/>
            <a:r>
              <a:rPr lang="en-GB" dirty="0"/>
              <a:t>Year 4</a:t>
            </a:r>
          </a:p>
        </p:txBody>
      </p:sp>
      <p:graphicFrame>
        <p:nvGraphicFramePr>
          <p:cNvPr id="3" name="Table 2">
            <a:extLst>
              <a:ext uri="{FF2B5EF4-FFF2-40B4-BE49-F238E27FC236}">
                <a16:creationId xmlns:a16="http://schemas.microsoft.com/office/drawing/2014/main" id="{0B7E8643-135B-4A3B-BC0A-27A400190233}"/>
              </a:ext>
            </a:extLst>
          </p:cNvPr>
          <p:cNvGraphicFramePr>
            <a:graphicFrameLocks noGrp="1"/>
          </p:cNvGraphicFramePr>
          <p:nvPr>
            <p:extLst>
              <p:ext uri="{D42A27DB-BD31-4B8C-83A1-F6EECF244321}">
                <p14:modId xmlns:p14="http://schemas.microsoft.com/office/powerpoint/2010/main" val="3825942899"/>
              </p:ext>
            </p:extLst>
          </p:nvPr>
        </p:nvGraphicFramePr>
        <p:xfrm>
          <a:off x="335470" y="1281846"/>
          <a:ext cx="3719830" cy="439420"/>
        </p:xfrm>
        <a:graphic>
          <a:graphicData uri="http://schemas.openxmlformats.org/drawingml/2006/table">
            <a:tbl>
              <a:tblPr firstRow="1" firstCol="1" bandRow="1"/>
              <a:tblGrid>
                <a:gridCol w="1945640">
                  <a:extLst>
                    <a:ext uri="{9D8B030D-6E8A-4147-A177-3AD203B41FA5}">
                      <a16:colId xmlns:a16="http://schemas.microsoft.com/office/drawing/2014/main" val="1223774903"/>
                    </a:ext>
                  </a:extLst>
                </a:gridCol>
                <a:gridCol w="1774190">
                  <a:extLst>
                    <a:ext uri="{9D8B030D-6E8A-4147-A177-3AD203B41FA5}">
                      <a16:colId xmlns:a16="http://schemas.microsoft.com/office/drawing/2014/main" val="1934044610"/>
                    </a:ext>
                  </a:extLst>
                </a:gridCol>
              </a:tblGrid>
              <a:tr h="224155">
                <a:tc gridSpan="2">
                  <a:txBody>
                    <a:bodyPr/>
                    <a:lstStyle/>
                    <a:p>
                      <a:pPr algn="ctr">
                        <a:spcAft>
                          <a:spcPts val="0"/>
                        </a:spcAft>
                      </a:pPr>
                      <a:r>
                        <a:rPr lang="en-US" sz="1400" b="1" dirty="0">
                          <a:effectLst/>
                          <a:latin typeface="Calibri" panose="020F0502020204030204" pitchFamily="34" charset="0"/>
                          <a:ea typeface="MS Mincho"/>
                          <a:cs typeface="Times New Roman" panose="02020603050405020304" pitchFamily="18" charset="0"/>
                        </a:rPr>
                        <a:t>604</a:t>
                      </a:r>
                      <a:endParaRPr lang="en-GB" sz="1200" dirty="0">
                        <a:effectLst/>
                        <a:latin typeface="Cambria" panose="02040503050406030204" pitchFamily="18" charset="0"/>
                        <a:ea typeface="MS Mincho"/>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3987634295"/>
                  </a:ext>
                </a:extLst>
              </a:tr>
              <a:tr h="215265">
                <a:tc>
                  <a:txBody>
                    <a:bodyPr/>
                    <a:lstStyle/>
                    <a:p>
                      <a:pPr algn="ctr">
                        <a:spcAft>
                          <a:spcPts val="0"/>
                        </a:spcAft>
                      </a:pPr>
                      <a:r>
                        <a:rPr lang="en-US" sz="1400" b="1" dirty="0">
                          <a:effectLst/>
                          <a:latin typeface="Calibri" panose="020F0502020204030204" pitchFamily="34" charset="0"/>
                          <a:ea typeface="MS Mincho"/>
                          <a:cs typeface="Times New Roman" panose="02020603050405020304" pitchFamily="18" charset="0"/>
                        </a:rPr>
                        <a:t>387</a:t>
                      </a:r>
                      <a:endParaRPr lang="en-GB" sz="1200" dirty="0">
                        <a:effectLst/>
                        <a:latin typeface="Cambria" panose="02040503050406030204" pitchFamily="18" charset="0"/>
                        <a:ea typeface="MS Mincho"/>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dirty="0">
                          <a:solidFill>
                            <a:srgbClr val="00B050"/>
                          </a:solidFill>
                          <a:effectLst/>
                          <a:latin typeface="Calibri" panose="020F0502020204030204" pitchFamily="34" charset="0"/>
                          <a:ea typeface="MS Mincho"/>
                          <a:cs typeface="Times New Roman" panose="02020603050405020304" pitchFamily="18" charset="0"/>
                        </a:rPr>
                        <a:t>217</a:t>
                      </a:r>
                      <a:r>
                        <a:rPr lang="en-US" sz="1400" b="1" dirty="0">
                          <a:effectLst/>
                          <a:latin typeface="Calibri" panose="020F0502020204030204" pitchFamily="34" charset="0"/>
                          <a:ea typeface="MS Mincho"/>
                          <a:cs typeface="Times New Roman" panose="02020603050405020304" pitchFamily="18" charset="0"/>
                        </a:rPr>
                        <a:t> </a:t>
                      </a:r>
                      <a:endParaRPr lang="en-GB" sz="1200" dirty="0">
                        <a:effectLst/>
                        <a:latin typeface="Cambria" panose="02040503050406030204" pitchFamily="18" charset="0"/>
                        <a:ea typeface="MS Mincho"/>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9538451"/>
                  </a:ext>
                </a:extLst>
              </a:tr>
            </a:tbl>
          </a:graphicData>
        </a:graphic>
      </p:graphicFrame>
      <p:sp>
        <p:nvSpPr>
          <p:cNvPr id="7" name="Rectangle 6">
            <a:extLst>
              <a:ext uri="{FF2B5EF4-FFF2-40B4-BE49-F238E27FC236}">
                <a16:creationId xmlns:a16="http://schemas.microsoft.com/office/drawing/2014/main" id="{B59F4D08-18A6-B04A-8C79-2045722F191D}"/>
              </a:ext>
            </a:extLst>
          </p:cNvPr>
          <p:cNvSpPr/>
          <p:nvPr/>
        </p:nvSpPr>
        <p:spPr>
          <a:xfrm>
            <a:off x="4477764" y="642731"/>
            <a:ext cx="4441494" cy="5016758"/>
          </a:xfrm>
          <a:prstGeom prst="rect">
            <a:avLst/>
          </a:prstGeom>
        </p:spPr>
        <p:txBody>
          <a:bodyPr wrap="square">
            <a:spAutoFit/>
          </a:bodyPr>
          <a:lstStyle/>
          <a:p>
            <a:r>
              <a:rPr lang="en-US" sz="1600" dirty="0"/>
              <a:t>explaining why you are suggesting that method.  Work out the answers.</a:t>
            </a:r>
            <a:br>
              <a:rPr lang="en-US" sz="1600" dirty="0"/>
            </a:br>
            <a:r>
              <a:rPr lang="en-US" sz="1600" dirty="0">
                <a:solidFill>
                  <a:srgbClr val="00B050"/>
                </a:solidFill>
              </a:rPr>
              <a:t>1. 138 – most efficiently solved by Frog.</a:t>
            </a:r>
          </a:p>
          <a:p>
            <a:r>
              <a:rPr lang="en-US" sz="1600" dirty="0">
                <a:solidFill>
                  <a:srgbClr val="00B050"/>
                </a:solidFill>
              </a:rPr>
              <a:t>2. 292 – also solve by Frog, some may prefer column subtraction for this one as neither number is close to a hundreds number, and only one column needs to be adjusted.</a:t>
            </a:r>
          </a:p>
          <a:p>
            <a:r>
              <a:rPr lang="en-US" sz="1600" dirty="0">
                <a:solidFill>
                  <a:srgbClr val="00B050"/>
                </a:solidFill>
              </a:rPr>
              <a:t>3. 553 – subtract 200 and add 1 back.</a:t>
            </a:r>
          </a:p>
          <a:p>
            <a:r>
              <a:rPr lang="en-US" sz="1600" dirty="0">
                <a:solidFill>
                  <a:srgbClr val="00B050"/>
                </a:solidFill>
              </a:rPr>
              <a:t>4. 58 – count up with Frog.</a:t>
            </a:r>
          </a:p>
          <a:p>
            <a:endParaRPr lang="en-US" sz="1600" dirty="0"/>
          </a:p>
          <a:p>
            <a:r>
              <a:rPr lang="en-US" sz="1600" dirty="0"/>
              <a:t>Complete this calculation that uses ‘decomposition’:</a:t>
            </a:r>
          </a:p>
          <a:p>
            <a:endParaRPr lang="en-US" sz="1600" dirty="0"/>
          </a:p>
          <a:p>
            <a:r>
              <a:rPr lang="en-US" sz="1600" dirty="0"/>
              <a:t> </a:t>
            </a:r>
          </a:p>
          <a:p>
            <a:endParaRPr lang="en-US" sz="1600" dirty="0"/>
          </a:p>
          <a:p>
            <a:endParaRPr lang="en-US" sz="1600" dirty="0"/>
          </a:p>
          <a:p>
            <a:endParaRPr lang="en-US" sz="1600" dirty="0"/>
          </a:p>
          <a:p>
            <a:r>
              <a:rPr lang="en-US" sz="1600" dirty="0"/>
              <a:t>Fill the gaps in this subtraction:</a:t>
            </a:r>
          </a:p>
          <a:p>
            <a:r>
              <a:rPr lang="en-US" sz="1600" dirty="0"/>
              <a:t>81</a:t>
            </a:r>
            <a:r>
              <a:rPr lang="en-US" sz="1600" dirty="0">
                <a:solidFill>
                  <a:srgbClr val="00B050"/>
                </a:solidFill>
              </a:rPr>
              <a:t>3</a:t>
            </a:r>
            <a:r>
              <a:rPr lang="en-US" sz="1600" dirty="0"/>
              <a:t>  – 4</a:t>
            </a:r>
            <a:r>
              <a:rPr lang="en-US" sz="1600" dirty="0">
                <a:solidFill>
                  <a:srgbClr val="00B050"/>
                </a:solidFill>
              </a:rPr>
              <a:t>6</a:t>
            </a:r>
            <a:r>
              <a:rPr lang="en-US" sz="1600" dirty="0"/>
              <a:t>7 = </a:t>
            </a:r>
            <a:r>
              <a:rPr lang="en-US" sz="1600" dirty="0">
                <a:solidFill>
                  <a:srgbClr val="00B050"/>
                </a:solidFill>
              </a:rPr>
              <a:t>3</a:t>
            </a:r>
            <a:r>
              <a:rPr lang="en-US" sz="1600" dirty="0"/>
              <a:t>46</a:t>
            </a:r>
          </a:p>
          <a:p>
            <a:r>
              <a:rPr lang="en-US" sz="1600" dirty="0"/>
              <a:t> </a:t>
            </a:r>
          </a:p>
        </p:txBody>
      </p:sp>
      <p:graphicFrame>
        <p:nvGraphicFramePr>
          <p:cNvPr id="4" name="Table 3">
            <a:extLst>
              <a:ext uri="{FF2B5EF4-FFF2-40B4-BE49-F238E27FC236}">
                <a16:creationId xmlns:a16="http://schemas.microsoft.com/office/drawing/2014/main" id="{45047355-7B6E-4035-91C1-6EAEAFB4567F}"/>
              </a:ext>
            </a:extLst>
          </p:cNvPr>
          <p:cNvGraphicFramePr>
            <a:graphicFrameLocks noGrp="1"/>
          </p:cNvGraphicFramePr>
          <p:nvPr>
            <p:extLst>
              <p:ext uri="{D42A27DB-BD31-4B8C-83A1-F6EECF244321}">
                <p14:modId xmlns:p14="http://schemas.microsoft.com/office/powerpoint/2010/main" val="2263192693"/>
              </p:ext>
            </p:extLst>
          </p:nvPr>
        </p:nvGraphicFramePr>
        <p:xfrm>
          <a:off x="335469" y="1826423"/>
          <a:ext cx="3719829" cy="426720"/>
        </p:xfrm>
        <a:graphic>
          <a:graphicData uri="http://schemas.openxmlformats.org/drawingml/2006/table">
            <a:tbl>
              <a:tblPr firstRow="1" firstCol="1" bandRow="1"/>
              <a:tblGrid>
                <a:gridCol w="883364">
                  <a:extLst>
                    <a:ext uri="{9D8B030D-6E8A-4147-A177-3AD203B41FA5}">
                      <a16:colId xmlns:a16="http://schemas.microsoft.com/office/drawing/2014/main" val="2914705539"/>
                    </a:ext>
                  </a:extLst>
                </a:gridCol>
                <a:gridCol w="2836465">
                  <a:extLst>
                    <a:ext uri="{9D8B030D-6E8A-4147-A177-3AD203B41FA5}">
                      <a16:colId xmlns:a16="http://schemas.microsoft.com/office/drawing/2014/main" val="3658584914"/>
                    </a:ext>
                  </a:extLst>
                </a:gridCol>
              </a:tblGrid>
              <a:tr h="168275">
                <a:tc gridSpan="2">
                  <a:txBody>
                    <a:bodyPr/>
                    <a:lstStyle/>
                    <a:p>
                      <a:pPr algn="ctr">
                        <a:spcAft>
                          <a:spcPts val="0"/>
                        </a:spcAft>
                      </a:pPr>
                      <a:r>
                        <a:rPr lang="en-US" sz="1400" b="1" dirty="0">
                          <a:effectLst/>
                          <a:latin typeface="Calibri" panose="020F0502020204030204" pitchFamily="34" charset="0"/>
                          <a:ea typeface="MS Mincho"/>
                          <a:cs typeface="Times New Roman" panose="02020603050405020304" pitchFamily="18" charset="0"/>
                        </a:rPr>
                        <a:t>912</a:t>
                      </a:r>
                      <a:endParaRPr lang="en-GB" sz="1200" dirty="0">
                        <a:effectLst/>
                        <a:latin typeface="Cambria" panose="02040503050406030204" pitchFamily="18" charset="0"/>
                        <a:ea typeface="MS Mincho"/>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932692519"/>
                  </a:ext>
                </a:extLst>
              </a:tr>
              <a:tr h="161290">
                <a:tc>
                  <a:txBody>
                    <a:bodyPr/>
                    <a:lstStyle/>
                    <a:p>
                      <a:pPr algn="ctr"/>
                      <a:r>
                        <a:rPr lang="en-GB" sz="1400" b="1" kern="1200" dirty="0">
                          <a:solidFill>
                            <a:srgbClr val="00B050"/>
                          </a:solidFill>
                          <a:effectLst/>
                          <a:latin typeface="Calibri" panose="020F0502020204030204" pitchFamily="34" charset="0"/>
                          <a:ea typeface="MS Mincho"/>
                          <a:cs typeface="Times New Roman" panose="02020603050405020304" pitchFamily="18" charset="0"/>
                        </a:rPr>
                        <a:t>44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dirty="0">
                          <a:effectLst/>
                          <a:latin typeface="Calibri" panose="020F0502020204030204" pitchFamily="34" charset="0"/>
                          <a:ea typeface="MS Mincho"/>
                          <a:cs typeface="Times New Roman" panose="02020603050405020304" pitchFamily="18" charset="0"/>
                        </a:rPr>
                        <a:t>868</a:t>
                      </a:r>
                      <a:endParaRPr lang="en-GB" sz="1200" dirty="0">
                        <a:effectLst/>
                        <a:latin typeface="Cambria" panose="02040503050406030204" pitchFamily="18" charset="0"/>
                        <a:ea typeface="MS Mincho"/>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2853901"/>
                  </a:ext>
                </a:extLst>
              </a:tr>
            </a:tbl>
          </a:graphicData>
        </a:graphic>
      </p:graphicFrame>
      <p:graphicFrame>
        <p:nvGraphicFramePr>
          <p:cNvPr id="6" name="Table 5">
            <a:extLst>
              <a:ext uri="{FF2B5EF4-FFF2-40B4-BE49-F238E27FC236}">
                <a16:creationId xmlns:a16="http://schemas.microsoft.com/office/drawing/2014/main" id="{2528F1FF-C157-4BFB-A4BC-F0F624C881A6}"/>
              </a:ext>
            </a:extLst>
          </p:cNvPr>
          <p:cNvGraphicFramePr>
            <a:graphicFrameLocks noGrp="1"/>
          </p:cNvGraphicFramePr>
          <p:nvPr>
            <p:extLst>
              <p:ext uri="{D42A27DB-BD31-4B8C-83A1-F6EECF244321}">
                <p14:modId xmlns:p14="http://schemas.microsoft.com/office/powerpoint/2010/main" val="3067944011"/>
              </p:ext>
            </p:extLst>
          </p:nvPr>
        </p:nvGraphicFramePr>
        <p:xfrm>
          <a:off x="335468" y="2351036"/>
          <a:ext cx="3719829" cy="426720"/>
        </p:xfrm>
        <a:graphic>
          <a:graphicData uri="http://schemas.openxmlformats.org/drawingml/2006/table">
            <a:tbl>
              <a:tblPr firstRow="1" firstCol="1" bandRow="1"/>
              <a:tblGrid>
                <a:gridCol w="1945678">
                  <a:extLst>
                    <a:ext uri="{9D8B030D-6E8A-4147-A177-3AD203B41FA5}">
                      <a16:colId xmlns:a16="http://schemas.microsoft.com/office/drawing/2014/main" val="1842513084"/>
                    </a:ext>
                  </a:extLst>
                </a:gridCol>
                <a:gridCol w="1774151">
                  <a:extLst>
                    <a:ext uri="{9D8B030D-6E8A-4147-A177-3AD203B41FA5}">
                      <a16:colId xmlns:a16="http://schemas.microsoft.com/office/drawing/2014/main" val="1137127398"/>
                    </a:ext>
                  </a:extLst>
                </a:gridCol>
              </a:tblGrid>
              <a:tr h="191135">
                <a:tc gridSpan="2">
                  <a:txBody>
                    <a:bodyPr/>
                    <a:lstStyle/>
                    <a:p>
                      <a:pPr algn="ctr">
                        <a:spcAft>
                          <a:spcPts val="0"/>
                        </a:spcAft>
                      </a:pPr>
                      <a:r>
                        <a:rPr lang="en-US" sz="1400" b="1" dirty="0">
                          <a:effectLst/>
                          <a:latin typeface="Calibri" panose="020F0502020204030204" pitchFamily="34" charset="0"/>
                          <a:ea typeface="MS Mincho"/>
                          <a:cs typeface="Times New Roman" panose="02020603050405020304" pitchFamily="18" charset="0"/>
                        </a:rPr>
                        <a:t>1003</a:t>
                      </a:r>
                      <a:endParaRPr lang="en-GB" sz="1200" dirty="0">
                        <a:effectLst/>
                        <a:latin typeface="Cambria" panose="02040503050406030204" pitchFamily="18" charset="0"/>
                        <a:ea typeface="MS Mincho"/>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3175696011"/>
                  </a:ext>
                </a:extLst>
              </a:tr>
              <a:tr h="184150">
                <a:tc>
                  <a:txBody>
                    <a:bodyPr/>
                    <a:lstStyle/>
                    <a:p>
                      <a:pPr algn="ctr">
                        <a:spcAft>
                          <a:spcPts val="0"/>
                        </a:spcAft>
                      </a:pPr>
                      <a:r>
                        <a:rPr lang="en-US" sz="1400" b="1" dirty="0">
                          <a:effectLst/>
                          <a:latin typeface="Calibri" panose="020F0502020204030204" pitchFamily="34" charset="0"/>
                          <a:ea typeface="MS Mincho"/>
                          <a:cs typeface="Times New Roman" panose="02020603050405020304" pitchFamily="18" charset="0"/>
                        </a:rPr>
                        <a:t>578</a:t>
                      </a:r>
                      <a:endParaRPr lang="en-GB" sz="1200" dirty="0">
                        <a:effectLst/>
                        <a:latin typeface="Cambria" panose="02040503050406030204" pitchFamily="18" charset="0"/>
                        <a:ea typeface="MS Mincho"/>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dirty="0">
                          <a:effectLst/>
                          <a:latin typeface="Calibri" panose="020F0502020204030204" pitchFamily="34" charset="0"/>
                          <a:ea typeface="MS Mincho"/>
                          <a:cs typeface="Times New Roman" panose="02020603050405020304" pitchFamily="18" charset="0"/>
                        </a:rPr>
                        <a:t> </a:t>
                      </a:r>
                      <a:r>
                        <a:rPr lang="en-US" sz="1400" b="1" dirty="0">
                          <a:solidFill>
                            <a:srgbClr val="00B050"/>
                          </a:solidFill>
                          <a:effectLst/>
                          <a:latin typeface="Calibri" panose="020F0502020204030204" pitchFamily="34" charset="0"/>
                          <a:ea typeface="MS Mincho"/>
                          <a:cs typeface="Times New Roman" panose="02020603050405020304" pitchFamily="18" charset="0"/>
                        </a:rPr>
                        <a:t>425</a:t>
                      </a:r>
                      <a:endParaRPr lang="en-GB" sz="1200" dirty="0">
                        <a:solidFill>
                          <a:srgbClr val="00B050"/>
                        </a:solidFill>
                        <a:effectLst/>
                        <a:latin typeface="Cambria" panose="02040503050406030204" pitchFamily="18" charset="0"/>
                        <a:ea typeface="MS Mincho"/>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6999570"/>
                  </a:ext>
                </a:extLst>
              </a:tr>
            </a:tbl>
          </a:graphicData>
        </a:graphic>
      </p:graphicFrame>
      <p:pic>
        <p:nvPicPr>
          <p:cNvPr id="8" name="Picture 7">
            <a:extLst>
              <a:ext uri="{FF2B5EF4-FFF2-40B4-BE49-F238E27FC236}">
                <a16:creationId xmlns:a16="http://schemas.microsoft.com/office/drawing/2014/main" id="{43C0EC91-5E23-46A6-A451-A93403CF1379}"/>
              </a:ext>
            </a:extLst>
          </p:cNvPr>
          <p:cNvPicPr>
            <a:picLocks noChangeAspect="1"/>
          </p:cNvPicPr>
          <p:nvPr/>
        </p:nvPicPr>
        <p:blipFill>
          <a:blip r:embed="rId3"/>
          <a:stretch>
            <a:fillRect/>
          </a:stretch>
        </p:blipFill>
        <p:spPr>
          <a:xfrm>
            <a:off x="979084" y="4118041"/>
            <a:ext cx="2152950" cy="1105054"/>
          </a:xfrm>
          <a:prstGeom prst="rect">
            <a:avLst/>
          </a:prstGeom>
        </p:spPr>
      </p:pic>
      <p:pic>
        <p:nvPicPr>
          <p:cNvPr id="9" name="Picture 8">
            <a:extLst>
              <a:ext uri="{FF2B5EF4-FFF2-40B4-BE49-F238E27FC236}">
                <a16:creationId xmlns:a16="http://schemas.microsoft.com/office/drawing/2014/main" id="{2A30381E-F3E8-E24C-A429-0433596B8BD3}"/>
              </a:ext>
            </a:extLst>
          </p:cNvPr>
          <p:cNvPicPr>
            <a:picLocks noChangeAspect="1"/>
          </p:cNvPicPr>
          <p:nvPr/>
        </p:nvPicPr>
        <p:blipFill>
          <a:blip r:embed="rId4"/>
          <a:stretch>
            <a:fillRect/>
          </a:stretch>
        </p:blipFill>
        <p:spPr>
          <a:xfrm>
            <a:off x="6110230" y="3429000"/>
            <a:ext cx="1329447" cy="1057940"/>
          </a:xfrm>
          <a:prstGeom prst="rect">
            <a:avLst/>
          </a:prstGeom>
        </p:spPr>
      </p:pic>
    </p:spTree>
    <p:extLst>
      <p:ext uri="{BB962C8B-B14F-4D97-AF65-F5344CB8AC3E}">
        <p14:creationId xmlns:p14="http://schemas.microsoft.com/office/powerpoint/2010/main" val="3518262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5</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p:txBody>
          <a:bodyPr/>
          <a:lstStyle/>
          <a:p>
            <a:pPr algn="r"/>
            <a:r>
              <a:rPr lang="en-GB" dirty="0"/>
              <a:t>Year 4</a:t>
            </a:r>
          </a:p>
        </p:txBody>
      </p:sp>
      <p:sp>
        <p:nvSpPr>
          <p:cNvPr id="13" name="TextBox 12">
            <a:extLst>
              <a:ext uri="{FF2B5EF4-FFF2-40B4-BE49-F238E27FC236}">
                <a16:creationId xmlns:a16="http://schemas.microsoft.com/office/drawing/2014/main" id="{B69677ED-5C54-4353-B94F-C526DD00205C}"/>
              </a:ext>
            </a:extLst>
          </p:cNvPr>
          <p:cNvSpPr txBox="1"/>
          <p:nvPr/>
        </p:nvSpPr>
        <p:spPr>
          <a:xfrm>
            <a:off x="449557" y="1454349"/>
            <a:ext cx="8130503" cy="3680495"/>
          </a:xfrm>
          <a:prstGeom prst="rect">
            <a:avLst/>
          </a:prstGeom>
          <a:noFill/>
        </p:spPr>
        <p:txBody>
          <a:bodyPr wrap="square" rtlCol="0">
            <a:spAutoFit/>
          </a:bodyPr>
          <a:lstStyle/>
          <a:p>
            <a:pPr algn="ctr">
              <a:spcAft>
                <a:spcPts val="450"/>
              </a:spcAft>
              <a:buClr>
                <a:schemeClr val="accent2"/>
              </a:buClr>
            </a:pPr>
            <a:r>
              <a:rPr lang="en-GB" sz="2400" b="1" dirty="0">
                <a:solidFill>
                  <a:srgbClr val="253746"/>
                </a:solidFill>
              </a:rPr>
              <a:t>Starters</a:t>
            </a:r>
          </a:p>
          <a:p>
            <a:pPr>
              <a:buClr>
                <a:srgbClr val="EA7600"/>
              </a:buClr>
              <a:buSzPct val="120000"/>
            </a:pPr>
            <a:r>
              <a:rPr lang="en-GB" sz="2000" b="1" dirty="0">
                <a:solidFill>
                  <a:srgbClr val="253746"/>
                </a:solidFill>
              </a:rPr>
              <a:t>Day 1</a:t>
            </a:r>
          </a:p>
          <a:p>
            <a:pPr>
              <a:spcAft>
                <a:spcPts val="1000"/>
              </a:spcAft>
              <a:buClr>
                <a:srgbClr val="EA7600"/>
              </a:buClr>
              <a:buSzPct val="120000"/>
            </a:pPr>
            <a:r>
              <a:rPr lang="en-GB" sz="2000" b="1" dirty="0">
                <a:solidFill>
                  <a:schemeClr val="accent5">
                    <a:lumMod val="75000"/>
                  </a:schemeClr>
                </a:solidFill>
              </a:rPr>
              <a:t>Subtract multiples of 10 (pre-requisite skills)</a:t>
            </a:r>
          </a:p>
          <a:p>
            <a:pPr>
              <a:buClr>
                <a:srgbClr val="EA7600"/>
              </a:buClr>
              <a:buSzPct val="120000"/>
            </a:pPr>
            <a:r>
              <a:rPr lang="en-GB" sz="2000" b="1" dirty="0">
                <a:solidFill>
                  <a:srgbClr val="253746"/>
                </a:solidFill>
              </a:rPr>
              <a:t>Day 2</a:t>
            </a:r>
          </a:p>
          <a:p>
            <a:pPr>
              <a:spcAft>
                <a:spcPts val="1000"/>
              </a:spcAft>
              <a:buClr>
                <a:srgbClr val="EA7600"/>
              </a:buClr>
              <a:buSzPct val="120000"/>
            </a:pPr>
            <a:r>
              <a:rPr lang="en-GB" sz="2000" b="1" dirty="0">
                <a:solidFill>
                  <a:schemeClr val="accent5">
                    <a:lumMod val="75000"/>
                  </a:schemeClr>
                </a:solidFill>
              </a:rPr>
              <a:t>Say what calculation is necessary to solve word problems (pre-requisite skills)</a:t>
            </a:r>
          </a:p>
          <a:p>
            <a:pPr>
              <a:buClr>
                <a:srgbClr val="EA7600"/>
              </a:buClr>
              <a:buSzPct val="120000"/>
            </a:pPr>
            <a:r>
              <a:rPr lang="en-GB" sz="2000" b="1" dirty="0">
                <a:solidFill>
                  <a:srgbClr val="253746"/>
                </a:solidFill>
              </a:rPr>
              <a:t>Day 3</a:t>
            </a:r>
          </a:p>
          <a:p>
            <a:pPr>
              <a:spcAft>
                <a:spcPts val="1000"/>
              </a:spcAft>
              <a:buClr>
                <a:srgbClr val="EA7600"/>
              </a:buClr>
              <a:buSzPct val="120000"/>
            </a:pPr>
            <a:r>
              <a:rPr lang="en-GB" sz="2000" b="1" dirty="0">
                <a:solidFill>
                  <a:schemeClr val="accent5">
                    <a:lumMod val="75000"/>
                  </a:schemeClr>
                </a:solidFill>
              </a:rPr>
              <a:t>Complements to next 100 (pre-requisite skills)</a:t>
            </a:r>
          </a:p>
          <a:p>
            <a:pPr>
              <a:buClr>
                <a:srgbClr val="EA7600"/>
              </a:buClr>
              <a:buSzPct val="120000"/>
            </a:pPr>
            <a:r>
              <a:rPr lang="en-GB" sz="2000" b="1" dirty="0">
                <a:solidFill>
                  <a:srgbClr val="253746"/>
                </a:solidFill>
              </a:rPr>
              <a:t>Day 4</a:t>
            </a:r>
          </a:p>
          <a:p>
            <a:pPr>
              <a:spcAft>
                <a:spcPts val="1000"/>
              </a:spcAft>
              <a:buClr>
                <a:srgbClr val="EA7600"/>
              </a:buClr>
              <a:buSzPct val="120000"/>
            </a:pPr>
            <a:r>
              <a:rPr lang="en-GB" sz="2000" b="1" dirty="0">
                <a:solidFill>
                  <a:schemeClr val="accent5">
                    <a:lumMod val="75000"/>
                  </a:schemeClr>
                </a:solidFill>
              </a:rPr>
              <a:t>Round 3-digit numbers to the nearest 10 or 100 (simmering skills)</a:t>
            </a:r>
          </a:p>
        </p:txBody>
      </p:sp>
      <p:sp>
        <p:nvSpPr>
          <p:cNvPr id="6" name="TextBox 5">
            <a:extLst>
              <a:ext uri="{FF2B5EF4-FFF2-40B4-BE49-F238E27FC236}">
                <a16:creationId xmlns:a16="http://schemas.microsoft.com/office/drawing/2014/main" id="{8041BCA0-D138-43AE-820A-87BF461164FC}"/>
              </a:ext>
            </a:extLst>
          </p:cNvPr>
          <p:cNvSpPr txBox="1"/>
          <p:nvPr/>
        </p:nvSpPr>
        <p:spPr>
          <a:xfrm>
            <a:off x="573881" y="16610"/>
            <a:ext cx="8036816" cy="892552"/>
          </a:xfrm>
          <a:prstGeom prst="rect">
            <a:avLst/>
          </a:prstGeom>
          <a:noFill/>
        </p:spPr>
        <p:txBody>
          <a:bodyPr wrap="square" rtlCol="0">
            <a:spAutoFit/>
          </a:bodyPr>
          <a:lstStyle/>
          <a:p>
            <a:pPr algn="ctr"/>
            <a:r>
              <a:rPr lang="en-GB" sz="2800" b="1" dirty="0">
                <a:solidFill>
                  <a:srgbClr val="253746"/>
                </a:solidFill>
              </a:rPr>
              <a:t>Addition and Subtraction</a:t>
            </a:r>
          </a:p>
          <a:p>
            <a:pPr algn="ctr"/>
            <a:r>
              <a:rPr lang="en-GB" sz="2400" b="1" dirty="0">
                <a:solidFill>
                  <a:srgbClr val="253746"/>
                </a:solidFill>
              </a:rPr>
              <a:t>Subtraction: written methods and choosing strategies</a:t>
            </a:r>
          </a:p>
        </p:txBody>
      </p:sp>
    </p:spTree>
    <p:extLst>
      <p:ext uri="{BB962C8B-B14F-4D97-AF65-F5344CB8AC3E}">
        <p14:creationId xmlns:p14="http://schemas.microsoft.com/office/powerpoint/2010/main" val="2754893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6</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p:txBody>
          <a:bodyPr/>
          <a:lstStyle/>
          <a:p>
            <a:pPr algn="r"/>
            <a:r>
              <a:rPr lang="en-GB" dirty="0"/>
              <a:t>Year 4</a:t>
            </a:r>
          </a:p>
        </p:txBody>
      </p:sp>
      <p:pic>
        <p:nvPicPr>
          <p:cNvPr id="4" name="Picture 3">
            <a:extLst>
              <a:ext uri="{FF2B5EF4-FFF2-40B4-BE49-F238E27FC236}">
                <a16:creationId xmlns:a16="http://schemas.microsoft.com/office/drawing/2014/main" id="{AE3D2F3E-12A0-4290-8E76-4C97F44CA9A8}"/>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287678" y="400692"/>
            <a:ext cx="8523197" cy="515762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23380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7</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p:txBody>
          <a:bodyPr/>
          <a:lstStyle/>
          <a:p>
            <a:pPr algn="r"/>
            <a:r>
              <a:rPr lang="en-GB" dirty="0"/>
              <a:t>Year 4</a:t>
            </a:r>
          </a:p>
        </p:txBody>
      </p:sp>
      <p:sp>
        <p:nvSpPr>
          <p:cNvPr id="13" name="TextBox 12">
            <a:extLst>
              <a:ext uri="{FF2B5EF4-FFF2-40B4-BE49-F238E27FC236}">
                <a16:creationId xmlns:a16="http://schemas.microsoft.com/office/drawing/2014/main" id="{B69677ED-5C54-4353-B94F-C526DD00205C}"/>
              </a:ext>
            </a:extLst>
          </p:cNvPr>
          <p:cNvSpPr txBox="1"/>
          <p:nvPr/>
        </p:nvSpPr>
        <p:spPr>
          <a:xfrm>
            <a:off x="480194" y="3211519"/>
            <a:ext cx="8130503" cy="833562"/>
          </a:xfrm>
          <a:prstGeom prst="rect">
            <a:avLst/>
          </a:prstGeom>
          <a:noFill/>
        </p:spPr>
        <p:txBody>
          <a:bodyPr wrap="square" rtlCol="0">
            <a:spAutoFit/>
          </a:bodyPr>
          <a:lstStyle/>
          <a:p>
            <a:pPr algn="ctr">
              <a:spcAft>
                <a:spcPts val="450"/>
              </a:spcAft>
              <a:buClr>
                <a:schemeClr val="accent2"/>
              </a:buClr>
            </a:pPr>
            <a:r>
              <a:rPr lang="en-GB" sz="2400" b="1" dirty="0">
                <a:solidFill>
                  <a:srgbClr val="253746"/>
                </a:solidFill>
              </a:rPr>
              <a:t>Starter</a:t>
            </a:r>
          </a:p>
          <a:p>
            <a:pPr algn="ctr">
              <a:spcAft>
                <a:spcPts val="1000"/>
              </a:spcAft>
              <a:buClr>
                <a:srgbClr val="EA7600"/>
              </a:buClr>
              <a:buSzPct val="120000"/>
            </a:pPr>
            <a:r>
              <a:rPr lang="en-GB" sz="2000" b="1" dirty="0">
                <a:solidFill>
                  <a:schemeClr val="accent5">
                    <a:lumMod val="75000"/>
                  </a:schemeClr>
                </a:solidFill>
              </a:rPr>
              <a:t>Round 3-digit numbers to the nearest 10 or 100</a:t>
            </a:r>
          </a:p>
        </p:txBody>
      </p:sp>
      <p:pic>
        <p:nvPicPr>
          <p:cNvPr id="3075" name="Picture 3" descr="N:\Documents\Website\Wagtail Website\User Manuel for HT\Elephant---Remember-this-FIN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8899" y="1424203"/>
            <a:ext cx="2633091" cy="167166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02B52DC-635E-4CFB-B333-C58C2844D29C}"/>
              </a:ext>
            </a:extLst>
          </p:cNvPr>
          <p:cNvSpPr txBox="1"/>
          <p:nvPr/>
        </p:nvSpPr>
        <p:spPr>
          <a:xfrm>
            <a:off x="573881" y="16610"/>
            <a:ext cx="8036816" cy="892552"/>
          </a:xfrm>
          <a:prstGeom prst="rect">
            <a:avLst/>
          </a:prstGeom>
          <a:noFill/>
        </p:spPr>
        <p:txBody>
          <a:bodyPr wrap="square" rtlCol="0">
            <a:spAutoFit/>
          </a:bodyPr>
          <a:lstStyle/>
          <a:p>
            <a:pPr algn="ctr"/>
            <a:r>
              <a:rPr lang="en-GB" sz="2800" b="1" dirty="0">
                <a:solidFill>
                  <a:srgbClr val="253746"/>
                </a:solidFill>
              </a:rPr>
              <a:t>Addition and Subtraction</a:t>
            </a:r>
          </a:p>
          <a:p>
            <a:pPr algn="ctr"/>
            <a:r>
              <a:rPr lang="en-GB" sz="2400" b="1" dirty="0">
                <a:solidFill>
                  <a:srgbClr val="253746"/>
                </a:solidFill>
              </a:rPr>
              <a:t>Subtraction: written methods and choosing strategies</a:t>
            </a:r>
          </a:p>
        </p:txBody>
      </p:sp>
    </p:spTree>
    <p:extLst>
      <p:ext uri="{BB962C8B-B14F-4D97-AF65-F5344CB8AC3E}">
        <p14:creationId xmlns:p14="http://schemas.microsoft.com/office/powerpoint/2010/main" val="499201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8</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p:txBody>
          <a:bodyPr/>
          <a:lstStyle/>
          <a:p>
            <a:pPr algn="r"/>
            <a:r>
              <a:rPr lang="en-GB" dirty="0"/>
              <a:t>Year 4</a:t>
            </a:r>
          </a:p>
        </p:txBody>
      </p:sp>
      <p:sp>
        <p:nvSpPr>
          <p:cNvPr id="13" name="TextBox 12">
            <a:extLst>
              <a:ext uri="{FF2B5EF4-FFF2-40B4-BE49-F238E27FC236}">
                <a16:creationId xmlns:a16="http://schemas.microsoft.com/office/drawing/2014/main" id="{B69677ED-5C54-4353-B94F-C526DD00205C}"/>
              </a:ext>
            </a:extLst>
          </p:cNvPr>
          <p:cNvSpPr txBox="1"/>
          <p:nvPr/>
        </p:nvSpPr>
        <p:spPr>
          <a:xfrm>
            <a:off x="480194" y="1743331"/>
            <a:ext cx="8130503" cy="1141338"/>
          </a:xfrm>
          <a:prstGeom prst="rect">
            <a:avLst/>
          </a:prstGeom>
          <a:noFill/>
        </p:spPr>
        <p:txBody>
          <a:bodyPr wrap="square" rtlCol="0">
            <a:spAutoFit/>
          </a:bodyPr>
          <a:lstStyle/>
          <a:p>
            <a:pPr algn="ctr">
              <a:spcAft>
                <a:spcPts val="450"/>
              </a:spcAft>
              <a:buClr>
                <a:schemeClr val="accent2"/>
              </a:buClr>
            </a:pPr>
            <a:r>
              <a:rPr lang="en-US" sz="2400" b="1" dirty="0">
                <a:solidFill>
                  <a:srgbClr val="253746"/>
                </a:solidFill>
              </a:rPr>
              <a:t>Objectives</a:t>
            </a:r>
            <a:endParaRPr lang="en-GB" sz="2400" b="1" dirty="0">
              <a:solidFill>
                <a:srgbClr val="253746"/>
              </a:solidFill>
            </a:endParaRPr>
          </a:p>
          <a:p>
            <a:pPr>
              <a:buClr>
                <a:srgbClr val="EA7600"/>
              </a:buClr>
              <a:buSzPct val="120000"/>
            </a:pPr>
            <a:r>
              <a:rPr lang="en-GB" sz="2000" b="1" dirty="0">
                <a:solidFill>
                  <a:srgbClr val="253746"/>
                </a:solidFill>
              </a:rPr>
              <a:t>Day 1</a:t>
            </a:r>
          </a:p>
          <a:p>
            <a:pPr>
              <a:spcAft>
                <a:spcPts val="1000"/>
              </a:spcAft>
              <a:buClr>
                <a:srgbClr val="EA7600"/>
              </a:buClr>
              <a:buSzPct val="120000"/>
            </a:pPr>
            <a:r>
              <a:rPr lang="en-GB" sz="2000" b="1" dirty="0">
                <a:solidFill>
                  <a:schemeClr val="accent5">
                    <a:lumMod val="75000"/>
                  </a:schemeClr>
                </a:solidFill>
              </a:rPr>
              <a:t>Count up to solve 3-digit subtractions.</a:t>
            </a:r>
          </a:p>
        </p:txBody>
      </p:sp>
      <p:sp>
        <p:nvSpPr>
          <p:cNvPr id="15" name="TextBox 14">
            <a:extLst>
              <a:ext uri="{FF2B5EF4-FFF2-40B4-BE49-F238E27FC236}">
                <a16:creationId xmlns:a16="http://schemas.microsoft.com/office/drawing/2014/main" id="{A64F3FED-3247-4F55-BF8A-D1D9E087C650}"/>
              </a:ext>
            </a:extLst>
          </p:cNvPr>
          <p:cNvSpPr txBox="1"/>
          <p:nvPr/>
        </p:nvSpPr>
        <p:spPr>
          <a:xfrm>
            <a:off x="573881" y="16610"/>
            <a:ext cx="8036816" cy="892552"/>
          </a:xfrm>
          <a:prstGeom prst="rect">
            <a:avLst/>
          </a:prstGeom>
          <a:noFill/>
        </p:spPr>
        <p:txBody>
          <a:bodyPr wrap="square" rtlCol="0">
            <a:spAutoFit/>
          </a:bodyPr>
          <a:lstStyle/>
          <a:p>
            <a:pPr algn="ctr"/>
            <a:r>
              <a:rPr lang="en-GB" sz="2800" b="1" dirty="0">
                <a:solidFill>
                  <a:srgbClr val="253746"/>
                </a:solidFill>
              </a:rPr>
              <a:t>Addition and Subtraction</a:t>
            </a:r>
          </a:p>
          <a:p>
            <a:pPr algn="ctr"/>
            <a:r>
              <a:rPr lang="en-GB" sz="2400" b="1" dirty="0">
                <a:solidFill>
                  <a:srgbClr val="253746"/>
                </a:solidFill>
              </a:rPr>
              <a:t>Subtraction: written methods and choosing strategies</a:t>
            </a:r>
          </a:p>
        </p:txBody>
      </p:sp>
    </p:spTree>
    <p:extLst>
      <p:ext uri="{BB962C8B-B14F-4D97-AF65-F5344CB8AC3E}">
        <p14:creationId xmlns:p14="http://schemas.microsoft.com/office/powerpoint/2010/main" val="704998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9</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4</a:t>
            </a:r>
          </a:p>
        </p:txBody>
      </p:sp>
      <p:sp>
        <p:nvSpPr>
          <p:cNvPr id="12" name="TextBox 11">
            <a:extLst>
              <a:ext uri="{FF2B5EF4-FFF2-40B4-BE49-F238E27FC236}">
                <a16:creationId xmlns:a16="http://schemas.microsoft.com/office/drawing/2014/main" id="{B69677ED-5C54-4353-B94F-C526DD00205C}"/>
              </a:ext>
            </a:extLst>
          </p:cNvPr>
          <p:cNvSpPr txBox="1"/>
          <p:nvPr/>
        </p:nvSpPr>
        <p:spPr>
          <a:xfrm>
            <a:off x="230981" y="138645"/>
            <a:ext cx="8784065" cy="400110"/>
          </a:xfrm>
          <a:prstGeom prst="rect">
            <a:avLst/>
          </a:prstGeom>
          <a:noFill/>
        </p:spPr>
        <p:txBody>
          <a:bodyPr wrap="square" rtlCol="0">
            <a:spAutoFit/>
          </a:bodyPr>
          <a:lstStyle/>
          <a:p>
            <a:pPr lvl="0">
              <a:buClr>
                <a:srgbClr val="EA7600"/>
              </a:buClr>
              <a:buSzPct val="120000"/>
            </a:pPr>
            <a:r>
              <a:rPr lang="en-GB" sz="2000" b="1" dirty="0">
                <a:solidFill>
                  <a:srgbClr val="253746"/>
                </a:solidFill>
              </a:rPr>
              <a:t>Day 1: </a:t>
            </a:r>
            <a:r>
              <a:rPr lang="en-GB" sz="2000" b="1" dirty="0">
                <a:solidFill>
                  <a:srgbClr val="5B9BD5">
                    <a:lumMod val="75000"/>
                  </a:srgbClr>
                </a:solidFill>
              </a:rPr>
              <a:t>Count up to solve 3-digit subtractions.</a:t>
            </a:r>
          </a:p>
        </p:txBody>
      </p:sp>
      <p:sp>
        <p:nvSpPr>
          <p:cNvPr id="3" name="TextBox 2"/>
          <p:cNvSpPr txBox="1"/>
          <p:nvPr/>
        </p:nvSpPr>
        <p:spPr>
          <a:xfrm>
            <a:off x="219936" y="627964"/>
            <a:ext cx="4552786" cy="2169825"/>
          </a:xfrm>
          <a:prstGeom prst="rect">
            <a:avLst/>
          </a:prstGeom>
          <a:solidFill>
            <a:schemeClr val="bg1"/>
          </a:solidFill>
          <a:ln w="15875">
            <a:solidFill>
              <a:schemeClr val="tx1"/>
            </a:solidFill>
          </a:ln>
          <a:effectLst>
            <a:outerShdw blurRad="50800" dist="38100" dir="6000000" algn="t" rotWithShape="0">
              <a:prstClr val="black">
                <a:alpha val="40000"/>
              </a:prstClr>
            </a:outerShdw>
          </a:effectLst>
        </p:spPr>
        <p:txBody>
          <a:bodyPr wrap="square" rtlCol="0">
            <a:spAutoFit/>
          </a:bodyPr>
          <a:lstStyle/>
          <a:p>
            <a:pPr>
              <a:lnSpc>
                <a:spcPct val="150000"/>
              </a:lnSpc>
            </a:pPr>
            <a:r>
              <a:rPr lang="en-GB" b="1" dirty="0"/>
              <a:t>Some cyclists are cycling from John O’Groats in northern Scotland to Land’s End in Cornwall, over 10 days.   It’s </a:t>
            </a:r>
            <a:r>
              <a:rPr lang="en-GB" b="1" dirty="0">
                <a:solidFill>
                  <a:srgbClr val="FF0000"/>
                </a:solidFill>
              </a:rPr>
              <a:t>874 miles! </a:t>
            </a:r>
          </a:p>
          <a:p>
            <a:pPr>
              <a:lnSpc>
                <a:spcPct val="150000"/>
              </a:lnSpc>
            </a:pPr>
            <a:r>
              <a:rPr lang="en-GB" b="1" dirty="0"/>
              <a:t>So far, they have cycled </a:t>
            </a:r>
            <a:r>
              <a:rPr lang="en-GB" b="1" dirty="0">
                <a:solidFill>
                  <a:srgbClr val="FF0000"/>
                </a:solidFill>
              </a:rPr>
              <a:t>625 miles.</a:t>
            </a:r>
          </a:p>
          <a:p>
            <a:pPr>
              <a:lnSpc>
                <a:spcPct val="150000"/>
              </a:lnSpc>
            </a:pPr>
            <a:r>
              <a:rPr lang="en-GB" b="1" dirty="0"/>
              <a:t>How far have they still got to cycle? </a:t>
            </a:r>
          </a:p>
        </p:txBody>
      </p:sp>
      <p:graphicFrame>
        <p:nvGraphicFramePr>
          <p:cNvPr id="4" name="Table 3"/>
          <p:cNvGraphicFramePr>
            <a:graphicFrameLocks noGrp="1"/>
          </p:cNvGraphicFramePr>
          <p:nvPr>
            <p:extLst>
              <p:ext uri="{D42A27DB-BD31-4B8C-83A1-F6EECF244321}">
                <p14:modId xmlns:p14="http://schemas.microsoft.com/office/powerpoint/2010/main" val="4292885368"/>
              </p:ext>
            </p:extLst>
          </p:nvPr>
        </p:nvGraphicFramePr>
        <p:xfrm>
          <a:off x="760511" y="3122822"/>
          <a:ext cx="6096000" cy="741680"/>
        </p:xfrm>
        <a:graphic>
          <a:graphicData uri="http://schemas.openxmlformats.org/drawingml/2006/table">
            <a:tbl>
              <a:tblPr firstRow="1" bandRow="1">
                <a:effectLst>
                  <a:outerShdw blurRad="50800" dist="38100" dir="6000000" algn="t" rotWithShape="0">
                    <a:prstClr val="black">
                      <a:alpha val="40000"/>
                    </a:prstClr>
                  </a:outerShdw>
                </a:effectLst>
                <a:tableStyleId>{5C22544A-7EE6-4342-B048-85BDC9FD1C3A}</a:tableStyleId>
              </a:tblPr>
              <a:tblGrid>
                <a:gridCol w="4567881">
                  <a:extLst>
                    <a:ext uri="{9D8B030D-6E8A-4147-A177-3AD203B41FA5}">
                      <a16:colId xmlns:a16="http://schemas.microsoft.com/office/drawing/2014/main" val="20000"/>
                    </a:ext>
                  </a:extLst>
                </a:gridCol>
                <a:gridCol w="1528119">
                  <a:extLst>
                    <a:ext uri="{9D8B030D-6E8A-4147-A177-3AD203B41FA5}">
                      <a16:colId xmlns:a16="http://schemas.microsoft.com/office/drawing/2014/main" val="20001"/>
                    </a:ext>
                  </a:extLst>
                </a:gridCol>
              </a:tblGrid>
              <a:tr h="370840">
                <a:tc gridSpan="2">
                  <a:txBody>
                    <a:bodyPr/>
                    <a:lstStyle/>
                    <a:p>
                      <a:pPr algn="ct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70840">
                <a:tc>
                  <a:txBody>
                    <a:bodyPr/>
                    <a:lstStyle/>
                    <a:p>
                      <a:pPr algn="ctr"/>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sp>
        <p:nvSpPr>
          <p:cNvPr id="37" name="Speech Bubble: Rectangle with Corners Rounded 10">
            <a:extLst>
              <a:ext uri="{FF2B5EF4-FFF2-40B4-BE49-F238E27FC236}">
                <a16:creationId xmlns:a16="http://schemas.microsoft.com/office/drawing/2014/main" id="{F6042774-3728-4422-BDE6-3B9E012F068A}"/>
              </a:ext>
            </a:extLst>
          </p:cNvPr>
          <p:cNvSpPr/>
          <p:nvPr/>
        </p:nvSpPr>
        <p:spPr>
          <a:xfrm>
            <a:off x="5163015" y="538755"/>
            <a:ext cx="2926074" cy="1532245"/>
          </a:xfrm>
          <a:prstGeom prst="wedgeEllipseCallout">
            <a:avLst>
              <a:gd name="adj1" fmla="val -12609"/>
              <a:gd name="adj2" fmla="val 100561"/>
            </a:avLst>
          </a:prstGeom>
          <a:solidFill>
            <a:srgbClr val="BDD7EE"/>
          </a:solidFill>
          <a:ln w="19050">
            <a:solidFill>
              <a:srgbClr val="1F4E79"/>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Let’s draw a </a:t>
            </a:r>
            <a:r>
              <a:rPr lang="en-GB" sz="2000" b="1" dirty="0">
                <a:solidFill>
                  <a:srgbClr val="FF0000"/>
                </a:solidFill>
              </a:rPr>
              <a:t>bar model </a:t>
            </a:r>
            <a:r>
              <a:rPr lang="en-GB" sz="2000" b="1" dirty="0">
                <a:solidFill>
                  <a:srgbClr val="253746"/>
                </a:solidFill>
              </a:rPr>
              <a:t>to show the problem…</a:t>
            </a:r>
          </a:p>
        </p:txBody>
      </p:sp>
      <p:sp>
        <p:nvSpPr>
          <p:cNvPr id="6" name="TextBox 5"/>
          <p:cNvSpPr txBox="1"/>
          <p:nvPr/>
        </p:nvSpPr>
        <p:spPr>
          <a:xfrm>
            <a:off x="2400757" y="3120683"/>
            <a:ext cx="2584618" cy="369332"/>
          </a:xfrm>
          <a:prstGeom prst="rect">
            <a:avLst/>
          </a:prstGeom>
          <a:noFill/>
        </p:spPr>
        <p:txBody>
          <a:bodyPr wrap="none" rtlCol="0">
            <a:spAutoFit/>
          </a:bodyPr>
          <a:lstStyle/>
          <a:p>
            <a:r>
              <a:rPr lang="en-GB" b="1" dirty="0"/>
              <a:t>Total distance - </a:t>
            </a:r>
            <a:r>
              <a:rPr lang="en-GB" b="1" dirty="0">
                <a:solidFill>
                  <a:srgbClr val="FF0000"/>
                </a:solidFill>
              </a:rPr>
              <a:t>874 miles</a:t>
            </a:r>
          </a:p>
        </p:txBody>
      </p:sp>
      <p:sp>
        <p:nvSpPr>
          <p:cNvPr id="11" name="TextBox 10"/>
          <p:cNvSpPr txBox="1"/>
          <p:nvPr/>
        </p:nvSpPr>
        <p:spPr>
          <a:xfrm>
            <a:off x="1685231" y="3490015"/>
            <a:ext cx="2552302" cy="369332"/>
          </a:xfrm>
          <a:prstGeom prst="rect">
            <a:avLst/>
          </a:prstGeom>
          <a:noFill/>
        </p:spPr>
        <p:txBody>
          <a:bodyPr wrap="none" rtlCol="0">
            <a:spAutoFit/>
          </a:bodyPr>
          <a:lstStyle/>
          <a:p>
            <a:r>
              <a:rPr lang="en-GB" b="1" dirty="0"/>
              <a:t>How far gone - </a:t>
            </a:r>
            <a:r>
              <a:rPr lang="en-GB" b="1" dirty="0">
                <a:solidFill>
                  <a:srgbClr val="FF0000"/>
                </a:solidFill>
              </a:rPr>
              <a:t>625 miles</a:t>
            </a:r>
          </a:p>
        </p:txBody>
      </p:sp>
      <p:sp>
        <p:nvSpPr>
          <p:cNvPr id="13" name="TextBox 12"/>
          <p:cNvSpPr txBox="1"/>
          <p:nvPr/>
        </p:nvSpPr>
        <p:spPr>
          <a:xfrm>
            <a:off x="5502097" y="3490015"/>
            <a:ext cx="1231363" cy="369332"/>
          </a:xfrm>
          <a:prstGeom prst="rect">
            <a:avLst/>
          </a:prstGeom>
          <a:noFill/>
        </p:spPr>
        <p:txBody>
          <a:bodyPr wrap="none" rtlCol="0">
            <a:spAutoFit/>
          </a:bodyPr>
          <a:lstStyle/>
          <a:p>
            <a:r>
              <a:rPr lang="en-GB" b="1" dirty="0">
                <a:solidFill>
                  <a:srgbClr val="FF0000"/>
                </a:solidFill>
              </a:rPr>
              <a:t>Miles Left?</a:t>
            </a:r>
          </a:p>
        </p:txBody>
      </p:sp>
      <p:grpSp>
        <p:nvGrpSpPr>
          <p:cNvPr id="5" name="Group 4"/>
          <p:cNvGrpSpPr/>
          <p:nvPr/>
        </p:nvGrpSpPr>
        <p:grpSpPr>
          <a:xfrm>
            <a:off x="4772723" y="4210343"/>
            <a:ext cx="3501482" cy="1974557"/>
            <a:chOff x="4772723" y="4210343"/>
            <a:chExt cx="3501482" cy="1974557"/>
          </a:xfrm>
        </p:grpSpPr>
        <p:sp>
          <p:nvSpPr>
            <p:cNvPr id="38" name="Speech Bubble: Rectangle with Corners Rounded 10">
              <a:extLst>
                <a:ext uri="{FF2B5EF4-FFF2-40B4-BE49-F238E27FC236}">
                  <a16:creationId xmlns:a16="http://schemas.microsoft.com/office/drawing/2014/main" id="{F6042774-3728-4422-BDE6-3B9E012F068A}"/>
                </a:ext>
              </a:extLst>
            </p:cNvPr>
            <p:cNvSpPr/>
            <p:nvPr/>
          </p:nvSpPr>
          <p:spPr>
            <a:xfrm>
              <a:off x="4772723" y="4210343"/>
              <a:ext cx="3501482" cy="1974557"/>
            </a:xfrm>
            <a:prstGeom prst="wedgeEllipseCallout">
              <a:avLst>
                <a:gd name="adj1" fmla="val -61642"/>
                <a:gd name="adj2" fmla="val -47319"/>
              </a:avLst>
            </a:prstGeom>
            <a:solidFill>
              <a:srgbClr val="BDD7EE"/>
            </a:solidFill>
            <a:ln w="19050">
              <a:solidFill>
                <a:srgbClr val="1F4E79"/>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sz="2000" b="1" dirty="0">
                <a:solidFill>
                  <a:srgbClr val="253746"/>
                </a:solidFill>
              </a:endParaRPr>
            </a:p>
            <a:p>
              <a:pPr algn="ctr"/>
              <a:r>
                <a:rPr lang="en-GB" sz="2000" b="1" dirty="0">
                  <a:solidFill>
                    <a:srgbClr val="253746"/>
                  </a:solidFill>
                </a:rPr>
                <a:t>How can we find the </a:t>
              </a:r>
              <a:r>
                <a:rPr lang="en-GB" sz="2000" b="1" dirty="0">
                  <a:solidFill>
                    <a:srgbClr val="FF0000"/>
                  </a:solidFill>
                </a:rPr>
                <a:t>difference</a:t>
              </a:r>
              <a:r>
                <a:rPr lang="en-GB" sz="2000" b="1" dirty="0">
                  <a:solidFill>
                    <a:srgbClr val="253746"/>
                  </a:solidFill>
                </a:rPr>
                <a:t> between 874 and 625?</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9302" y="4210343"/>
              <a:ext cx="988324" cy="657473"/>
            </a:xfrm>
            <a:prstGeom prst="rect">
              <a:avLst/>
            </a:prstGeom>
            <a:ln w="19050">
              <a:noFill/>
            </a:ln>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2047842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7" grpId="0" animBg="1"/>
      <p:bldP spid="6" grpId="0"/>
      <p:bldP spid="11" grpId="0"/>
      <p:bldP spid="13" grpId="0"/>
    </p:bldLst>
  </p:timing>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EA7600"/>
      </a:hlink>
      <a:folHlink>
        <a:srgbClr val="EA7600"/>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689FACB4BE9A14C9877904D2D77B7A2" ma:contentTypeVersion="13" ma:contentTypeDescription="Create a new document." ma:contentTypeScope="" ma:versionID="aeaad6fde04136ee2bd472c432132c2d">
  <xsd:schema xmlns:xsd="http://www.w3.org/2001/XMLSchema" xmlns:xs="http://www.w3.org/2001/XMLSchema" xmlns:p="http://schemas.microsoft.com/office/2006/metadata/properties" xmlns:ns2="ff6dd99b-aacc-453d-9b27-3b782d4aea85" xmlns:ns3="06715bfb-0863-4c2b-9e4e-5e561f87d2c6" targetNamespace="http://schemas.microsoft.com/office/2006/metadata/properties" ma:root="true" ma:fieldsID="8d94c48d387513a098c94a90c77307dd" ns2:_="" ns3:_="">
    <xsd:import namespace="ff6dd99b-aacc-453d-9b27-3b782d4aea85"/>
    <xsd:import namespace="06715bfb-0863-4c2b-9e4e-5e561f87d2c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6dd99b-aacc-453d-9b27-3b782d4aea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6715bfb-0863-4c2b-9e4e-5e561f87d2c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49E5468-2D7C-4529-8AA7-ABF447EF9C31}"/>
</file>

<file path=customXml/itemProps2.xml><?xml version="1.0" encoding="utf-8"?>
<ds:datastoreItem xmlns:ds="http://schemas.openxmlformats.org/officeDocument/2006/customXml" ds:itemID="{DE17700C-3DF4-42EC-BC5C-41162AFE855F}"/>
</file>

<file path=customXml/itemProps3.xml><?xml version="1.0" encoding="utf-8"?>
<ds:datastoreItem xmlns:ds="http://schemas.openxmlformats.org/officeDocument/2006/customXml" ds:itemID="{A17CC291-7EAF-4D34-AF82-A82A92936F08}"/>
</file>

<file path=docProps/app.xml><?xml version="1.0" encoding="utf-8"?>
<Properties xmlns="http://schemas.openxmlformats.org/officeDocument/2006/extended-properties" xmlns:vt="http://schemas.openxmlformats.org/officeDocument/2006/docPropsVTypes">
  <Template>Office Theme</Template>
  <TotalTime>2686</TotalTime>
  <Words>3006</Words>
  <Application>Microsoft Office PowerPoint</Application>
  <PresentationFormat>On-screen Show (4:3)</PresentationFormat>
  <Paragraphs>666</Paragraphs>
  <Slides>46</Slides>
  <Notes>38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Bariol</vt:lpstr>
      <vt:lpstr>Calibri</vt:lpstr>
      <vt:lpstr>Calibri Light</vt:lpstr>
      <vt:lpstr>Cambria</vt:lpstr>
      <vt:lpstr>Cambria Math</vt:lpstr>
      <vt:lpstr>Gill Sans MT</vt:lpstr>
      <vt:lpstr>MS Mincho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PC</dc:creator>
  <cp:lastModifiedBy>SENDCO</cp:lastModifiedBy>
  <cp:revision>213</cp:revision>
  <dcterms:created xsi:type="dcterms:W3CDTF">2018-09-13T11:08:58Z</dcterms:created>
  <dcterms:modified xsi:type="dcterms:W3CDTF">2022-03-13T14:11:35Z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0x0101003689FACB4BE9A14C9877904D2D77B7A2</vt:lpwstr>
  </property>
</Properties>
</file>